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30275213" cy="42811700"/>
  <p:notesSz cx="6858000" cy="9144000"/>
  <p:defaultTextStyle>
    <a:defPPr>
      <a:defRPr lang="en-US"/>
    </a:defPPr>
    <a:lvl1pPr marL="0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8170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6339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4509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2678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40848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9017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7187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5356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84">
          <p15:clr>
            <a:srgbClr val="A4A3A4"/>
          </p15:clr>
        </p15:guide>
        <p15:guide id="2" pos="95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07" autoAdjust="0"/>
    <p:restoredTop sz="94648"/>
  </p:normalViewPr>
  <p:slideViewPr>
    <p:cSldViewPr snapToGrid="0" snapToObjects="1">
      <p:cViewPr varScale="1">
        <p:scale>
          <a:sx n="17" d="100"/>
          <a:sy n="17" d="100"/>
        </p:scale>
        <p:origin x="3792" y="224"/>
      </p:cViewPr>
      <p:guideLst>
        <p:guide orient="horz" pos="13484"/>
        <p:guide pos="95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542B8-CB9D-AD44-86CD-B2D8961AF80D}" type="datetimeFigureOut">
              <a:rPr lang="pt-PT" smtClean="0"/>
              <a:t>18/11/21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83CE2-EAA8-B34C-A8A6-B57B60A9394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6973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83CE2-EAA8-B34C-A8A6-B57B60A93948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8069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13299379"/>
            <a:ext cx="25733931" cy="9176767"/>
          </a:xfr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1282" y="24259963"/>
            <a:ext cx="21192649" cy="109407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8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6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4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2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0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5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A0C2-F74C-2E4F-9798-31C914B23A0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D45C-9102-BF48-91BE-AE5977AD89F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80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A0C2-F74C-2E4F-9798-31C914B23A0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D45C-9102-BF48-91BE-AE5977AD89F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07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76283" y="10702928"/>
            <a:ext cx="22548726" cy="228031763"/>
          </a:xfr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14332" y="10702928"/>
            <a:ext cx="67157362" cy="228031763"/>
          </a:xfr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A0C2-F74C-2E4F-9798-31C914B23A0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D45C-9102-BF48-91BE-AE5977AD89F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A0C2-F74C-2E4F-9798-31C914B23A0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D45C-9102-BF48-91BE-AE5977AD89F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80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533" y="27510485"/>
            <a:ext cx="25733931" cy="8502879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1533" y="18145428"/>
            <a:ext cx="25733931" cy="9365056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8170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6339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4509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5267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4084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901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718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0535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A0C2-F74C-2E4F-9798-31C914B23A0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D45C-9102-BF48-91BE-AE5977AD89F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32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14332" y="62364364"/>
            <a:ext cx="44850417" cy="176370327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69338" y="62364364"/>
            <a:ext cx="44855671" cy="176370327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A0C2-F74C-2E4F-9798-31C914B23A0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D45C-9102-BF48-91BE-AE5977AD89F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94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761" y="1714453"/>
            <a:ext cx="27247692" cy="7135283"/>
          </a:xfrm>
        </p:spPr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761" y="9583085"/>
            <a:ext cx="13376810" cy="3993774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170" indent="0">
              <a:buNone/>
              <a:defRPr sz="9100" b="1"/>
            </a:lvl2pPr>
            <a:lvl3pPr marL="4176339" indent="0">
              <a:buNone/>
              <a:defRPr sz="8200" b="1"/>
            </a:lvl3pPr>
            <a:lvl4pPr marL="6264509" indent="0">
              <a:buNone/>
              <a:defRPr sz="7300" b="1"/>
            </a:lvl4pPr>
            <a:lvl5pPr marL="8352678" indent="0">
              <a:buNone/>
              <a:defRPr sz="7300" b="1"/>
            </a:lvl5pPr>
            <a:lvl6pPr marL="10440848" indent="0">
              <a:buNone/>
              <a:defRPr sz="7300" b="1"/>
            </a:lvl6pPr>
            <a:lvl7pPr marL="12529017" indent="0">
              <a:buNone/>
              <a:defRPr sz="7300" b="1"/>
            </a:lvl7pPr>
            <a:lvl8pPr marL="14617187" indent="0">
              <a:buNone/>
              <a:defRPr sz="7300" b="1"/>
            </a:lvl8pPr>
            <a:lvl9pPr marL="16705356" indent="0">
              <a:buNone/>
              <a:defRPr sz="73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3761" y="13576859"/>
            <a:ext cx="13376810" cy="24666281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79389" y="9583085"/>
            <a:ext cx="13382065" cy="3993774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170" indent="0">
              <a:buNone/>
              <a:defRPr sz="9100" b="1"/>
            </a:lvl2pPr>
            <a:lvl3pPr marL="4176339" indent="0">
              <a:buNone/>
              <a:defRPr sz="8200" b="1"/>
            </a:lvl3pPr>
            <a:lvl4pPr marL="6264509" indent="0">
              <a:buNone/>
              <a:defRPr sz="7300" b="1"/>
            </a:lvl4pPr>
            <a:lvl5pPr marL="8352678" indent="0">
              <a:buNone/>
              <a:defRPr sz="7300" b="1"/>
            </a:lvl5pPr>
            <a:lvl6pPr marL="10440848" indent="0">
              <a:buNone/>
              <a:defRPr sz="7300" b="1"/>
            </a:lvl6pPr>
            <a:lvl7pPr marL="12529017" indent="0">
              <a:buNone/>
              <a:defRPr sz="7300" b="1"/>
            </a:lvl7pPr>
            <a:lvl8pPr marL="14617187" indent="0">
              <a:buNone/>
              <a:defRPr sz="7300" b="1"/>
            </a:lvl8pPr>
            <a:lvl9pPr marL="16705356" indent="0">
              <a:buNone/>
              <a:defRPr sz="73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79389" y="13576859"/>
            <a:ext cx="13382065" cy="24666281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A0C2-F74C-2E4F-9798-31C914B23A0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D45C-9102-BF48-91BE-AE5977AD89F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69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A0C2-F74C-2E4F-9798-31C914B23A0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D45C-9102-BF48-91BE-AE5977AD89F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4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A0C2-F74C-2E4F-9798-31C914B23A0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D45C-9102-BF48-91BE-AE5977AD89F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07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763" y="1704540"/>
            <a:ext cx="9960336" cy="7254205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6767" y="1704543"/>
            <a:ext cx="16924685" cy="36538600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3763" y="8958748"/>
            <a:ext cx="9960336" cy="29284395"/>
          </a:xfrm>
        </p:spPr>
        <p:txBody>
          <a:bodyPr/>
          <a:lstStyle>
            <a:lvl1pPr marL="0" indent="0">
              <a:buNone/>
              <a:defRPr sz="6400"/>
            </a:lvl1pPr>
            <a:lvl2pPr marL="2088170" indent="0">
              <a:buNone/>
              <a:defRPr sz="5500"/>
            </a:lvl2pPr>
            <a:lvl3pPr marL="4176339" indent="0">
              <a:buNone/>
              <a:defRPr sz="4600"/>
            </a:lvl3pPr>
            <a:lvl4pPr marL="6264509" indent="0">
              <a:buNone/>
              <a:defRPr sz="4100"/>
            </a:lvl4pPr>
            <a:lvl5pPr marL="8352678" indent="0">
              <a:buNone/>
              <a:defRPr sz="4100"/>
            </a:lvl5pPr>
            <a:lvl6pPr marL="10440848" indent="0">
              <a:buNone/>
              <a:defRPr sz="4100"/>
            </a:lvl6pPr>
            <a:lvl7pPr marL="12529017" indent="0">
              <a:buNone/>
              <a:defRPr sz="4100"/>
            </a:lvl7pPr>
            <a:lvl8pPr marL="14617187" indent="0">
              <a:buNone/>
              <a:defRPr sz="4100"/>
            </a:lvl8pPr>
            <a:lvl9pPr marL="16705356" indent="0">
              <a:buNone/>
              <a:defRPr sz="41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A0C2-F74C-2E4F-9798-31C914B23A0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D45C-9102-BF48-91BE-AE5977AD89F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82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4154" y="29968190"/>
            <a:ext cx="18165128" cy="3537914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34154" y="3825305"/>
            <a:ext cx="18165128" cy="25687020"/>
          </a:xfrm>
        </p:spPr>
        <p:txBody>
          <a:bodyPr/>
          <a:lstStyle>
            <a:lvl1pPr marL="0" indent="0">
              <a:buNone/>
              <a:defRPr sz="14600"/>
            </a:lvl1pPr>
            <a:lvl2pPr marL="2088170" indent="0">
              <a:buNone/>
              <a:defRPr sz="12800"/>
            </a:lvl2pPr>
            <a:lvl3pPr marL="4176339" indent="0">
              <a:buNone/>
              <a:defRPr sz="11000"/>
            </a:lvl3pPr>
            <a:lvl4pPr marL="6264509" indent="0">
              <a:buNone/>
              <a:defRPr sz="9100"/>
            </a:lvl4pPr>
            <a:lvl5pPr marL="8352678" indent="0">
              <a:buNone/>
              <a:defRPr sz="9100"/>
            </a:lvl5pPr>
            <a:lvl6pPr marL="10440848" indent="0">
              <a:buNone/>
              <a:defRPr sz="9100"/>
            </a:lvl6pPr>
            <a:lvl7pPr marL="12529017" indent="0">
              <a:buNone/>
              <a:defRPr sz="9100"/>
            </a:lvl7pPr>
            <a:lvl8pPr marL="14617187" indent="0">
              <a:buNone/>
              <a:defRPr sz="9100"/>
            </a:lvl8pPr>
            <a:lvl9pPr marL="16705356" indent="0">
              <a:buNone/>
              <a:defRPr sz="9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4154" y="33506104"/>
            <a:ext cx="18165128" cy="5024426"/>
          </a:xfrm>
        </p:spPr>
        <p:txBody>
          <a:bodyPr/>
          <a:lstStyle>
            <a:lvl1pPr marL="0" indent="0">
              <a:buNone/>
              <a:defRPr sz="6400"/>
            </a:lvl1pPr>
            <a:lvl2pPr marL="2088170" indent="0">
              <a:buNone/>
              <a:defRPr sz="5500"/>
            </a:lvl2pPr>
            <a:lvl3pPr marL="4176339" indent="0">
              <a:buNone/>
              <a:defRPr sz="4600"/>
            </a:lvl3pPr>
            <a:lvl4pPr marL="6264509" indent="0">
              <a:buNone/>
              <a:defRPr sz="4100"/>
            </a:lvl4pPr>
            <a:lvl5pPr marL="8352678" indent="0">
              <a:buNone/>
              <a:defRPr sz="4100"/>
            </a:lvl5pPr>
            <a:lvl6pPr marL="10440848" indent="0">
              <a:buNone/>
              <a:defRPr sz="4100"/>
            </a:lvl6pPr>
            <a:lvl7pPr marL="12529017" indent="0">
              <a:buNone/>
              <a:defRPr sz="4100"/>
            </a:lvl7pPr>
            <a:lvl8pPr marL="14617187" indent="0">
              <a:buNone/>
              <a:defRPr sz="4100"/>
            </a:lvl8pPr>
            <a:lvl9pPr marL="16705356" indent="0">
              <a:buNone/>
              <a:defRPr sz="41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A0C2-F74C-2E4F-9798-31C914B23A0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D45C-9102-BF48-91BE-AE5977AD89F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3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3761" y="1714453"/>
            <a:ext cx="27247692" cy="7135283"/>
          </a:xfrm>
          <a:prstGeom prst="rect">
            <a:avLst/>
          </a:prstGeom>
        </p:spPr>
        <p:txBody>
          <a:bodyPr vert="horz" lIns="417634" tIns="208817" rIns="417634" bIns="208817" rtlCol="0" anchor="ctr">
            <a:normAutofit/>
          </a:bodyPr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761" y="9989400"/>
            <a:ext cx="27247692" cy="28253743"/>
          </a:xfrm>
          <a:prstGeom prst="rect">
            <a:avLst/>
          </a:prstGeom>
        </p:spPr>
        <p:txBody>
          <a:bodyPr vert="horz" lIns="417634" tIns="208817" rIns="417634" bIns="208817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13761" y="39680106"/>
            <a:ext cx="7064216" cy="2279327"/>
          </a:xfrm>
          <a:prstGeom prst="rect">
            <a:avLst/>
          </a:prstGeom>
        </p:spPr>
        <p:txBody>
          <a:bodyPr vert="horz" lIns="417634" tIns="208817" rIns="417634" bIns="208817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1A0C2-F74C-2E4F-9798-31C914B23A0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44031" y="39680106"/>
            <a:ext cx="9587151" cy="2279327"/>
          </a:xfrm>
          <a:prstGeom prst="rect">
            <a:avLst/>
          </a:prstGeom>
        </p:spPr>
        <p:txBody>
          <a:bodyPr vert="horz" lIns="417634" tIns="208817" rIns="417634" bIns="208817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97236" y="39680106"/>
            <a:ext cx="7064216" cy="2279327"/>
          </a:xfrm>
          <a:prstGeom prst="rect">
            <a:avLst/>
          </a:prstGeom>
        </p:spPr>
        <p:txBody>
          <a:bodyPr vert="horz" lIns="417634" tIns="208817" rIns="417634" bIns="208817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0D45C-9102-BF48-91BE-AE5977AD89F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6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088170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6127" indent="-1566127" algn="l" defTabSz="2088170" rtl="0" eaLnBrk="1" latinLnBrk="0" hangingPunct="1">
        <a:spcBef>
          <a:spcPct val="20000"/>
        </a:spcBef>
        <a:buFont typeface="Arial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3276" indent="-1305106" algn="l" defTabSz="2088170" rtl="0" eaLnBrk="1" latinLnBrk="0" hangingPunct="1">
        <a:spcBef>
          <a:spcPct val="20000"/>
        </a:spcBef>
        <a:buFont typeface="Arial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20424" indent="-1044085" algn="l" defTabSz="2088170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8593" indent="-1044085" algn="l" defTabSz="2088170" rtl="0" eaLnBrk="1" latinLnBrk="0" hangingPunct="1">
        <a:spcBef>
          <a:spcPct val="20000"/>
        </a:spcBef>
        <a:buFont typeface="Arial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6763" indent="-1044085" algn="l" defTabSz="2088170" rtl="0" eaLnBrk="1" latinLnBrk="0" hangingPunct="1">
        <a:spcBef>
          <a:spcPct val="20000"/>
        </a:spcBef>
        <a:buFont typeface="Arial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4933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102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272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441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170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339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509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678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0848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017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187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356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tif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tiff"/><Relationship Id="rId5" Type="http://schemas.openxmlformats.org/officeDocument/2006/relationships/image" Target="../media/image3.tiff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Agrupar 69">
            <a:extLst>
              <a:ext uri="{FF2B5EF4-FFF2-40B4-BE49-F238E27FC236}">
                <a16:creationId xmlns:a16="http://schemas.microsoft.com/office/drawing/2014/main" id="{1178E661-715E-AF46-B2EC-6B04BA2DFF57}"/>
              </a:ext>
            </a:extLst>
          </p:cNvPr>
          <p:cNvGrpSpPr/>
          <p:nvPr/>
        </p:nvGrpSpPr>
        <p:grpSpPr>
          <a:xfrm>
            <a:off x="0" y="500"/>
            <a:ext cx="30306347" cy="42811200"/>
            <a:chOff x="27366686" y="-3129231"/>
            <a:chExt cx="30306347" cy="42811200"/>
          </a:xfrm>
        </p:grpSpPr>
        <p:grpSp>
          <p:nvGrpSpPr>
            <p:cNvPr id="69" name="Agrupar 68">
              <a:extLst>
                <a:ext uri="{FF2B5EF4-FFF2-40B4-BE49-F238E27FC236}">
                  <a16:creationId xmlns:a16="http://schemas.microsoft.com/office/drawing/2014/main" id="{6114E8B6-05D1-9247-8B15-7E0D6AFDDF58}"/>
                </a:ext>
              </a:extLst>
            </p:cNvPr>
            <p:cNvGrpSpPr/>
            <p:nvPr/>
          </p:nvGrpSpPr>
          <p:grpSpPr>
            <a:xfrm>
              <a:off x="27366686" y="-3129231"/>
              <a:ext cx="30306347" cy="42811200"/>
              <a:chOff x="3526972" y="-6917459"/>
              <a:chExt cx="30306347" cy="42811200"/>
            </a:xfrm>
          </p:grpSpPr>
          <p:grpSp>
            <p:nvGrpSpPr>
              <p:cNvPr id="68" name="Agrupar 67">
                <a:extLst>
                  <a:ext uri="{FF2B5EF4-FFF2-40B4-BE49-F238E27FC236}">
                    <a16:creationId xmlns:a16="http://schemas.microsoft.com/office/drawing/2014/main" id="{6983C816-8862-B945-9359-CA33FF74D66E}"/>
                  </a:ext>
                </a:extLst>
              </p:cNvPr>
              <p:cNvGrpSpPr/>
              <p:nvPr/>
            </p:nvGrpSpPr>
            <p:grpSpPr>
              <a:xfrm>
                <a:off x="3526972" y="-6917459"/>
                <a:ext cx="30306347" cy="42811200"/>
                <a:chOff x="-15567" y="992842"/>
                <a:chExt cx="30306347" cy="42811200"/>
              </a:xfrm>
            </p:grpSpPr>
            <p:pic>
              <p:nvPicPr>
                <p:cNvPr id="2" name="Picture 1" descr="poster-submissoes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5567" y="992842"/>
                  <a:ext cx="30290780" cy="42811200"/>
                </a:xfrm>
                <a:prstGeom prst="rect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2014278" y="5310755"/>
                  <a:ext cx="28276502" cy="3897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7000" b="1" dirty="0"/>
                    <a:t>Carbon nanomaterials from industrial biomass wastes 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5000" dirty="0"/>
                    <a:t>Chemistry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5000" dirty="0"/>
                    <a:t>Diogo Alexandre Cartaxo Sousa (diogo.cartaxo@tecnico.ulisboa.pt)</a:t>
                  </a: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1861311" y="10188239"/>
                  <a:ext cx="12597741" cy="47705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Two-phase extraction systems of olive oil result in a by-product (wet pomace), which reaches around 800 kg/ton of processed olives. Its chemical composition includes polysaccharides, proteins and  polyphenols, making it a promising renewable source for the synthesis of luminescent carbon dots (CDs).  Olive mill wastewaters (OMWW) from the same industrial process have already been used for CDs production</a:t>
                  </a:r>
                  <a:r>
                    <a:rPr lang="en-US" sz="38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endParaRPr lang="pt-PT" sz="3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1854695" y="25123418"/>
                  <a:ext cx="12597741" cy="12618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The CDs synthesis is based on a hydrothermal carbonization (HTC) at moderate temperatures.</a:t>
                  </a:r>
                </a:p>
              </p:txBody>
            </p:sp>
            <p:pic>
              <p:nvPicPr>
                <p:cNvPr id="17" name="Picture 3">
                  <a:extLst>
                    <a:ext uri="{FF2B5EF4-FFF2-40B4-BE49-F238E27FC236}">
                      <a16:creationId xmlns:a16="http://schemas.microsoft.com/office/drawing/2014/main" id="{19D63CDC-CDD3-3B40-8945-909409B7FDF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73883" y="15330369"/>
                  <a:ext cx="9487978" cy="56544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" name="TextBox 11">
                  <a:extLst>
                    <a:ext uri="{FF2B5EF4-FFF2-40B4-BE49-F238E27FC236}">
                      <a16:creationId xmlns:a16="http://schemas.microsoft.com/office/drawing/2014/main" id="{86667505-BA6D-0248-8FCF-E29FAE0D2E52}"/>
                    </a:ext>
                  </a:extLst>
                </p:cNvPr>
                <p:cNvSpPr txBox="1"/>
                <p:nvPr/>
              </p:nvSpPr>
              <p:spPr>
                <a:xfrm>
                  <a:off x="1457994" y="39700251"/>
                  <a:ext cx="13596015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GB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References: </a:t>
                  </a:r>
                  <a:r>
                    <a:rPr lang="en-GB" sz="32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r>
                    <a:rPr lang="en-GB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Sousa D. A., Costa A. I., Alexandre M. R., </a:t>
                  </a:r>
                  <a:r>
                    <a:rPr lang="en-GB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Prata</a:t>
                  </a:r>
                  <a:r>
                    <a:rPr lang="en-GB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J. V., </a:t>
                  </a:r>
                  <a:r>
                    <a:rPr lang="en-GB" sz="32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Sci. Total Environ.</a:t>
                  </a:r>
                  <a:r>
                    <a:rPr lang="en-GB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GB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2019</a:t>
                  </a:r>
                  <a:r>
                    <a:rPr lang="en-GB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647, 1097.</a:t>
                  </a:r>
                  <a:endParaRPr lang="en-GB" sz="3200" baseline="30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TextBox 9">
                  <a:extLst>
                    <a:ext uri="{FF2B5EF4-FFF2-40B4-BE49-F238E27FC236}">
                      <a16:creationId xmlns:a16="http://schemas.microsoft.com/office/drawing/2014/main" id="{47DB9DDC-6C6F-8840-8265-BD19B7616C85}"/>
                    </a:ext>
                  </a:extLst>
                </p:cNvPr>
                <p:cNvSpPr txBox="1"/>
                <p:nvPr/>
              </p:nvSpPr>
              <p:spPr>
                <a:xfrm>
                  <a:off x="15215171" y="26411481"/>
                  <a:ext cx="14228647" cy="11459547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571500" indent="-571500" algn="just">
                    <a:spcBef>
                      <a:spcPts val="400"/>
                    </a:spcBef>
                    <a:buFont typeface="Wingdings" panose="05000000000000000000" pitchFamily="2" charset="2"/>
                    <a:buChar char="§"/>
                  </a:pP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CDs were produced in considerable chemical yields from wet pomace following HTC procedures.</a:t>
                  </a:r>
                </a:p>
                <a:p>
                  <a:pPr marL="571500" indent="-571500" algn="just">
                    <a:spcBef>
                      <a:spcPts val="400"/>
                    </a:spcBef>
                    <a:buFont typeface="Wingdings" panose="05000000000000000000" pitchFamily="2" charset="2"/>
                    <a:buChar char="§"/>
                  </a:pP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Luminescent properties of the as-synthesized CDs were evaluated by steady-state and time-resolved fluorescence spectroscopy; QYs ranging from 0.06 to 0.23.</a:t>
                  </a:r>
                </a:p>
                <a:p>
                  <a:pPr marL="571500" indent="-571500" algn="just">
                    <a:spcBef>
                      <a:spcPts val="400"/>
                    </a:spcBef>
                    <a:buFont typeface="Wingdings" panose="05000000000000000000" pitchFamily="2" charset="2"/>
                    <a:buChar char="§"/>
                  </a:pP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 CDs structural and morphological features were obtained from FTIR, Raman, XPS and TEM analysis; from TEM, particles sizes were found between 1.5-3.5 nm. </a:t>
                  </a:r>
                </a:p>
                <a:p>
                  <a:pPr marL="571500" indent="-571500" algn="just">
                    <a:spcBef>
                      <a:spcPts val="400"/>
                    </a:spcBef>
                    <a:buFont typeface="Wingdings" panose="05000000000000000000" pitchFamily="2" charset="2"/>
                    <a:buChar char="§"/>
                  </a:pP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 as-synthesized CDs show significant anisotropy (not shown). Time-resolved experiments have indicated rotational correlation times between 0.24 ns (water) and 16.5 ns (glycerol).</a:t>
                  </a:r>
                </a:p>
                <a:p>
                  <a:pPr marL="571500" indent="-571500" algn="just">
                    <a:spcBef>
                      <a:spcPts val="400"/>
                    </a:spcBef>
                    <a:buFont typeface="Wingdings" panose="05000000000000000000" pitchFamily="2" charset="2"/>
                    <a:buChar char="§"/>
                  </a:pP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Collisional quenching of CDs fluorescence by heavy atoms (</a:t>
                  </a:r>
                  <a:r>
                    <a:rPr lang="en-US" sz="38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NaI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 yielded a bimolecular quenching constant approaching the diffusional limit (~ 5.6 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10</a:t>
                  </a:r>
                  <a:r>
                    <a:rPr lang="en-US" sz="3800" baseline="30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</a:t>
                  </a:r>
                  <a:r>
                    <a:rPr lang="en-US" sz="3800" baseline="30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s</a:t>
                  </a:r>
                  <a:r>
                    <a:rPr lang="en-US" sz="3800" baseline="30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), indicating free availability of emitters to the quenchers.</a:t>
                  </a:r>
                </a:p>
                <a:p>
                  <a:pPr marL="571500" indent="-571500" algn="just">
                    <a:spcBef>
                      <a:spcPts val="400"/>
                    </a:spcBef>
                    <a:buFont typeface="Wingdings" panose="05000000000000000000" pitchFamily="2" charset="2"/>
                    <a:buChar char="§"/>
                  </a:pP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Immediate future work will involve purification of CDs through gel-permeation chromatography or other size fractioning methods. </a:t>
                  </a:r>
                </a:p>
              </p:txBody>
            </p:sp>
            <p:pic>
              <p:nvPicPr>
                <p:cNvPr id="28" name="Imagem 27">
                  <a:extLst>
                    <a:ext uri="{FF2B5EF4-FFF2-40B4-BE49-F238E27FC236}">
                      <a16:creationId xmlns:a16="http://schemas.microsoft.com/office/drawing/2014/main" id="{093BFA44-826B-4C41-8F53-CD8F3089E4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182402" y="10502232"/>
                  <a:ext cx="6043633" cy="4588630"/>
                </a:xfrm>
                <a:prstGeom prst="rect">
                  <a:avLst/>
                </a:prstGeom>
              </p:spPr>
            </p:pic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D1A62F08-07B2-464B-926D-8B0C64B49AD9}"/>
                    </a:ext>
                  </a:extLst>
                </p:cNvPr>
                <p:cNvGrpSpPr/>
                <p:nvPr/>
              </p:nvGrpSpPr>
              <p:grpSpPr>
                <a:xfrm>
                  <a:off x="15252583" y="20137134"/>
                  <a:ext cx="13786579" cy="5282176"/>
                  <a:chOff x="15488081" y="23179297"/>
                  <a:chExt cx="13786579" cy="5400178"/>
                </a:xfrm>
              </p:grpSpPr>
              <p:pic>
                <p:nvPicPr>
                  <p:cNvPr id="29" name="Picture 14">
                    <a:extLst>
                      <a:ext uri="{FF2B5EF4-FFF2-40B4-BE49-F238E27FC236}">
                        <a16:creationId xmlns:a16="http://schemas.microsoft.com/office/drawing/2014/main" id="{2C7AAEA7-8777-0E4F-83FF-A994B71737B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5488081" y="23179475"/>
                    <a:ext cx="4267457" cy="540000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0" name="Picture 16">
                    <a:extLst>
                      <a:ext uri="{FF2B5EF4-FFF2-40B4-BE49-F238E27FC236}">
                        <a16:creationId xmlns:a16="http://schemas.microsoft.com/office/drawing/2014/main" id="{A5324863-2A6E-484E-9AD4-53DFD0D829F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227300" y="23179297"/>
                    <a:ext cx="4267457" cy="540000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1" name="Picture 18">
                    <a:extLst>
                      <a:ext uri="{FF2B5EF4-FFF2-40B4-BE49-F238E27FC236}">
                        <a16:creationId xmlns:a16="http://schemas.microsoft.com/office/drawing/2014/main" id="{B7F0A4EC-D058-8A41-B1D0-4ADCC11835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007200" y="23179297"/>
                    <a:ext cx="4267460" cy="5400000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4" name="Agrupar 3">
                  <a:extLst>
                    <a:ext uri="{FF2B5EF4-FFF2-40B4-BE49-F238E27FC236}">
                      <a16:creationId xmlns:a16="http://schemas.microsoft.com/office/drawing/2014/main" id="{B07FD18A-E4F7-8D44-BDFB-799FF0A58A86}"/>
                    </a:ext>
                  </a:extLst>
                </p:cNvPr>
                <p:cNvGrpSpPr/>
                <p:nvPr/>
              </p:nvGrpSpPr>
              <p:grpSpPr>
                <a:xfrm>
                  <a:off x="1494434" y="26455293"/>
                  <a:ext cx="13537406" cy="7387103"/>
                  <a:chOff x="1524000" y="28680897"/>
                  <a:chExt cx="13537406" cy="7387103"/>
                </a:xfrm>
              </p:grpSpPr>
              <p:sp>
                <p:nvSpPr>
                  <p:cNvPr id="3" name="Retângulo 2">
                    <a:extLst>
                      <a:ext uri="{FF2B5EF4-FFF2-40B4-BE49-F238E27FC236}">
                        <a16:creationId xmlns:a16="http://schemas.microsoft.com/office/drawing/2014/main" id="{1739BF21-2F46-234D-A973-11D4AC12FED5}"/>
                      </a:ext>
                    </a:extLst>
                  </p:cNvPr>
                  <p:cNvSpPr/>
                  <p:nvPr/>
                </p:nvSpPr>
                <p:spPr>
                  <a:xfrm>
                    <a:off x="1524000" y="28680897"/>
                    <a:ext cx="13537406" cy="5710703"/>
                  </a:xfrm>
                  <a:prstGeom prst="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pic>
                <p:nvPicPr>
                  <p:cNvPr id="9" name="Imagem 8">
                    <a:extLst>
                      <a:ext uri="{FF2B5EF4-FFF2-40B4-BE49-F238E27FC236}">
                        <a16:creationId xmlns:a16="http://schemas.microsoft.com/office/drawing/2014/main" id="{39FF7AFC-668D-964B-9E3F-08F234AAA0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756473" y="28926027"/>
                    <a:ext cx="12866551" cy="5328000"/>
                  </a:xfrm>
                  <a:prstGeom prst="rect">
                    <a:avLst/>
                  </a:prstGeom>
                </p:spPr>
              </p:pic>
              <p:sp>
                <p:nvSpPr>
                  <p:cNvPr id="14" name="Seta para Baixo 13">
                    <a:extLst>
                      <a:ext uri="{FF2B5EF4-FFF2-40B4-BE49-F238E27FC236}">
                        <a16:creationId xmlns:a16="http://schemas.microsoft.com/office/drawing/2014/main" id="{ED898366-4499-014E-8FAD-2DB3B5D566AC}"/>
                      </a:ext>
                    </a:extLst>
                  </p:cNvPr>
                  <p:cNvSpPr/>
                  <p:nvPr/>
                </p:nvSpPr>
                <p:spPr>
                  <a:xfrm>
                    <a:off x="10261600" y="34620200"/>
                    <a:ext cx="863600" cy="1447800"/>
                  </a:xfrm>
                  <a:prstGeom prst="down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</p:grp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A966FEED-38E2-4935-9B63-C482D5C3C3AD}"/>
                    </a:ext>
                  </a:extLst>
                </p:cNvPr>
                <p:cNvSpPr/>
                <p:nvPr/>
              </p:nvSpPr>
              <p:spPr>
                <a:xfrm>
                  <a:off x="1457994" y="9607285"/>
                  <a:ext cx="3642808" cy="616747"/>
                </a:xfrm>
                <a:custGeom>
                  <a:avLst/>
                  <a:gdLst>
                    <a:gd name="connsiteX0" fmla="*/ 0 w 4176206"/>
                    <a:gd name="connsiteY0" fmla="*/ 88324 h 529934"/>
                    <a:gd name="connsiteX1" fmla="*/ 88324 w 4176206"/>
                    <a:gd name="connsiteY1" fmla="*/ 0 h 529934"/>
                    <a:gd name="connsiteX2" fmla="*/ 4087882 w 4176206"/>
                    <a:gd name="connsiteY2" fmla="*/ 0 h 529934"/>
                    <a:gd name="connsiteX3" fmla="*/ 4176206 w 4176206"/>
                    <a:gd name="connsiteY3" fmla="*/ 88324 h 529934"/>
                    <a:gd name="connsiteX4" fmla="*/ 4176206 w 4176206"/>
                    <a:gd name="connsiteY4" fmla="*/ 441610 h 529934"/>
                    <a:gd name="connsiteX5" fmla="*/ 4087882 w 4176206"/>
                    <a:gd name="connsiteY5" fmla="*/ 529934 h 529934"/>
                    <a:gd name="connsiteX6" fmla="*/ 88324 w 4176206"/>
                    <a:gd name="connsiteY6" fmla="*/ 529934 h 529934"/>
                    <a:gd name="connsiteX7" fmla="*/ 0 w 4176206"/>
                    <a:gd name="connsiteY7" fmla="*/ 441610 h 529934"/>
                    <a:gd name="connsiteX8" fmla="*/ 0 w 4176206"/>
                    <a:gd name="connsiteY8" fmla="*/ 88324 h 529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76206" h="529934">
                      <a:moveTo>
                        <a:pt x="0" y="88324"/>
                      </a:moveTo>
                      <a:cubicBezTo>
                        <a:pt x="0" y="39544"/>
                        <a:pt x="39544" y="0"/>
                        <a:pt x="88324" y="0"/>
                      </a:cubicBezTo>
                      <a:lnTo>
                        <a:pt x="4087882" y="0"/>
                      </a:lnTo>
                      <a:cubicBezTo>
                        <a:pt x="4136662" y="0"/>
                        <a:pt x="4176206" y="39544"/>
                        <a:pt x="4176206" y="88324"/>
                      </a:cubicBezTo>
                      <a:lnTo>
                        <a:pt x="4176206" y="441610"/>
                      </a:lnTo>
                      <a:cubicBezTo>
                        <a:pt x="4176206" y="490390"/>
                        <a:pt x="4136662" y="529934"/>
                        <a:pt x="4087882" y="529934"/>
                      </a:cubicBezTo>
                      <a:lnTo>
                        <a:pt x="88324" y="529934"/>
                      </a:lnTo>
                      <a:cubicBezTo>
                        <a:pt x="39544" y="529934"/>
                        <a:pt x="0" y="490390"/>
                        <a:pt x="0" y="441610"/>
                      </a:cubicBezTo>
                      <a:lnTo>
                        <a:pt x="0" y="88324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spcFirstLastPara="0" vert="horz" wrap="square" lIns="193509" tIns="193509" rIns="193509" bIns="193509" numCol="1" spcCol="1270" anchor="ctr" anchorCtr="0">
                  <a:noAutofit/>
                </a:bodyPr>
                <a:lstStyle/>
                <a:p>
                  <a:pPr marL="0" lvl="0" indent="0" algn="ctr" defTabSz="1955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pt-PT" sz="4400" b="1" kern="1200" cap="all" baseline="0" dirty="0"/>
                    <a:t>FRAMEWORK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A096DC5-6C18-48C0-9113-EFCB5BA7274D}"/>
                    </a:ext>
                  </a:extLst>
                </p:cNvPr>
                <p:cNvSpPr txBox="1"/>
                <p:nvPr/>
              </p:nvSpPr>
              <p:spPr>
                <a:xfrm>
                  <a:off x="1776694" y="21891689"/>
                  <a:ext cx="12682358" cy="2431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571500" indent="-571500" algn="just">
                    <a:buFont typeface="Wingdings" panose="05000000000000000000" pitchFamily="2" charset="2"/>
                    <a:buChar char="§"/>
                  </a:pPr>
                  <a:r>
                    <a:rPr lang="en-US" sz="38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Use wet pomace for CDs production using sustainable and practical </a:t>
                  </a:r>
                  <a:r>
                    <a:rPr kumimoji="0" lang="en-US" sz="3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synthetic methodologies.</a:t>
                  </a:r>
                </a:p>
                <a:p>
                  <a:pPr marL="571500" indent="-571500">
                    <a:buFont typeface="Wingdings" panose="05000000000000000000" pitchFamily="2" charset="2"/>
                    <a:buChar char="§"/>
                  </a:pPr>
                  <a:r>
                    <a:rPr kumimoji="0" lang="en-US" sz="3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Study of the CDs’ structure-optical properties relationships and the origin of their luminescence.</a:t>
                  </a:r>
                  <a:endParaRPr lang="pt-PT" sz="3800" dirty="0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7E72B7E1-0BAB-4A8C-92A1-4A1328AC56D9}"/>
                    </a:ext>
                  </a:extLst>
                </p:cNvPr>
                <p:cNvSpPr/>
                <p:nvPr/>
              </p:nvSpPr>
              <p:spPr>
                <a:xfrm>
                  <a:off x="1457994" y="21124283"/>
                  <a:ext cx="5138574" cy="552048"/>
                </a:xfrm>
                <a:custGeom>
                  <a:avLst/>
                  <a:gdLst>
                    <a:gd name="connsiteX0" fmla="*/ 0 w 4176206"/>
                    <a:gd name="connsiteY0" fmla="*/ 88324 h 529934"/>
                    <a:gd name="connsiteX1" fmla="*/ 88324 w 4176206"/>
                    <a:gd name="connsiteY1" fmla="*/ 0 h 529934"/>
                    <a:gd name="connsiteX2" fmla="*/ 4087882 w 4176206"/>
                    <a:gd name="connsiteY2" fmla="*/ 0 h 529934"/>
                    <a:gd name="connsiteX3" fmla="*/ 4176206 w 4176206"/>
                    <a:gd name="connsiteY3" fmla="*/ 88324 h 529934"/>
                    <a:gd name="connsiteX4" fmla="*/ 4176206 w 4176206"/>
                    <a:gd name="connsiteY4" fmla="*/ 441610 h 529934"/>
                    <a:gd name="connsiteX5" fmla="*/ 4087882 w 4176206"/>
                    <a:gd name="connsiteY5" fmla="*/ 529934 h 529934"/>
                    <a:gd name="connsiteX6" fmla="*/ 88324 w 4176206"/>
                    <a:gd name="connsiteY6" fmla="*/ 529934 h 529934"/>
                    <a:gd name="connsiteX7" fmla="*/ 0 w 4176206"/>
                    <a:gd name="connsiteY7" fmla="*/ 441610 h 529934"/>
                    <a:gd name="connsiteX8" fmla="*/ 0 w 4176206"/>
                    <a:gd name="connsiteY8" fmla="*/ 88324 h 529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76206" h="529934">
                      <a:moveTo>
                        <a:pt x="0" y="88324"/>
                      </a:moveTo>
                      <a:cubicBezTo>
                        <a:pt x="0" y="39544"/>
                        <a:pt x="39544" y="0"/>
                        <a:pt x="88324" y="0"/>
                      </a:cubicBezTo>
                      <a:lnTo>
                        <a:pt x="4087882" y="0"/>
                      </a:lnTo>
                      <a:cubicBezTo>
                        <a:pt x="4136662" y="0"/>
                        <a:pt x="4176206" y="39544"/>
                        <a:pt x="4176206" y="88324"/>
                      </a:cubicBezTo>
                      <a:lnTo>
                        <a:pt x="4176206" y="441610"/>
                      </a:lnTo>
                      <a:cubicBezTo>
                        <a:pt x="4176206" y="490390"/>
                        <a:pt x="4136662" y="529934"/>
                        <a:pt x="4087882" y="529934"/>
                      </a:cubicBezTo>
                      <a:lnTo>
                        <a:pt x="88324" y="529934"/>
                      </a:lnTo>
                      <a:cubicBezTo>
                        <a:pt x="39544" y="529934"/>
                        <a:pt x="0" y="490390"/>
                        <a:pt x="0" y="441610"/>
                      </a:cubicBezTo>
                      <a:lnTo>
                        <a:pt x="0" y="88324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spcFirstLastPara="0" vert="horz" wrap="square" lIns="193509" tIns="193509" rIns="193509" bIns="193509" numCol="1" spcCol="1270" anchor="ctr" anchorCtr="0">
                  <a:noAutofit/>
                </a:bodyPr>
                <a:lstStyle/>
                <a:p>
                  <a:pPr marL="0" lvl="0" indent="0" algn="ctr" defTabSz="1955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GB" sz="4400" b="1" kern="1200" cap="all" baseline="0" dirty="0"/>
                    <a:t>Partial</a:t>
                  </a:r>
                  <a:r>
                    <a:rPr lang="pt-PT" sz="4400" b="1" kern="1200" cap="all" baseline="0" dirty="0"/>
                    <a:t> </a:t>
                  </a:r>
                  <a:r>
                    <a:rPr lang="pt-PT" sz="4400" b="1" kern="1200" cap="all" baseline="0" dirty="0" err="1"/>
                    <a:t>P</a:t>
                  </a:r>
                  <a:r>
                    <a:rPr lang="pt-PT" sz="3600" b="1" kern="1200" cap="all" baseline="0" dirty="0" err="1"/>
                    <a:t>h</a:t>
                  </a:r>
                  <a:r>
                    <a:rPr lang="pt-PT" sz="4000" b="1" kern="1200" cap="all" baseline="0" dirty="0" err="1"/>
                    <a:t>d</a:t>
                  </a:r>
                  <a:r>
                    <a:rPr lang="pt-PT" sz="4400" b="1" kern="1200" cap="all" baseline="0" dirty="0"/>
                    <a:t> GOALS</a:t>
                  </a: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493154EF-5F55-49F9-9E3B-58AB63AFA5A8}"/>
                    </a:ext>
                  </a:extLst>
                </p:cNvPr>
                <p:cNvSpPr/>
                <p:nvPr/>
              </p:nvSpPr>
              <p:spPr>
                <a:xfrm>
                  <a:off x="1457994" y="24501605"/>
                  <a:ext cx="2948877" cy="529934"/>
                </a:xfrm>
                <a:custGeom>
                  <a:avLst/>
                  <a:gdLst>
                    <a:gd name="connsiteX0" fmla="*/ 0 w 4176206"/>
                    <a:gd name="connsiteY0" fmla="*/ 88324 h 529934"/>
                    <a:gd name="connsiteX1" fmla="*/ 88324 w 4176206"/>
                    <a:gd name="connsiteY1" fmla="*/ 0 h 529934"/>
                    <a:gd name="connsiteX2" fmla="*/ 4087882 w 4176206"/>
                    <a:gd name="connsiteY2" fmla="*/ 0 h 529934"/>
                    <a:gd name="connsiteX3" fmla="*/ 4176206 w 4176206"/>
                    <a:gd name="connsiteY3" fmla="*/ 88324 h 529934"/>
                    <a:gd name="connsiteX4" fmla="*/ 4176206 w 4176206"/>
                    <a:gd name="connsiteY4" fmla="*/ 441610 h 529934"/>
                    <a:gd name="connsiteX5" fmla="*/ 4087882 w 4176206"/>
                    <a:gd name="connsiteY5" fmla="*/ 529934 h 529934"/>
                    <a:gd name="connsiteX6" fmla="*/ 88324 w 4176206"/>
                    <a:gd name="connsiteY6" fmla="*/ 529934 h 529934"/>
                    <a:gd name="connsiteX7" fmla="*/ 0 w 4176206"/>
                    <a:gd name="connsiteY7" fmla="*/ 441610 h 529934"/>
                    <a:gd name="connsiteX8" fmla="*/ 0 w 4176206"/>
                    <a:gd name="connsiteY8" fmla="*/ 88324 h 529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76206" h="529934">
                      <a:moveTo>
                        <a:pt x="0" y="88324"/>
                      </a:moveTo>
                      <a:cubicBezTo>
                        <a:pt x="0" y="39544"/>
                        <a:pt x="39544" y="0"/>
                        <a:pt x="88324" y="0"/>
                      </a:cubicBezTo>
                      <a:lnTo>
                        <a:pt x="4087882" y="0"/>
                      </a:lnTo>
                      <a:cubicBezTo>
                        <a:pt x="4136662" y="0"/>
                        <a:pt x="4176206" y="39544"/>
                        <a:pt x="4176206" y="88324"/>
                      </a:cubicBezTo>
                      <a:lnTo>
                        <a:pt x="4176206" y="441610"/>
                      </a:lnTo>
                      <a:cubicBezTo>
                        <a:pt x="4176206" y="490390"/>
                        <a:pt x="4136662" y="529934"/>
                        <a:pt x="4087882" y="529934"/>
                      </a:cubicBezTo>
                      <a:lnTo>
                        <a:pt x="88324" y="529934"/>
                      </a:lnTo>
                      <a:cubicBezTo>
                        <a:pt x="39544" y="529934"/>
                        <a:pt x="0" y="490390"/>
                        <a:pt x="0" y="441610"/>
                      </a:cubicBezTo>
                      <a:lnTo>
                        <a:pt x="0" y="88324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spcFirstLastPara="0" vert="horz" wrap="square" lIns="193509" tIns="193509" rIns="193509" bIns="193509" numCol="1" spcCol="1270" anchor="ctr" anchorCtr="0">
                  <a:noAutofit/>
                </a:bodyPr>
                <a:lstStyle/>
                <a:p>
                  <a:pPr marL="0" lvl="0" indent="0" algn="ctr" defTabSz="1955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pt-PT" sz="4400" b="1" kern="1200" cap="all" baseline="0" dirty="0" err="1"/>
                    <a:t>Synthesis</a:t>
                  </a:r>
                  <a:endParaRPr lang="pt-PT" sz="4400" b="1" kern="1200" cap="all" baseline="0" dirty="0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0687AAD8-E2EF-4F31-BC99-5CC6B0D412C1}"/>
                    </a:ext>
                  </a:extLst>
                </p:cNvPr>
                <p:cNvSpPr/>
                <p:nvPr/>
              </p:nvSpPr>
              <p:spPr>
                <a:xfrm>
                  <a:off x="1494434" y="33347626"/>
                  <a:ext cx="7924800" cy="418570"/>
                </a:xfrm>
                <a:custGeom>
                  <a:avLst/>
                  <a:gdLst>
                    <a:gd name="connsiteX0" fmla="*/ 0 w 4176206"/>
                    <a:gd name="connsiteY0" fmla="*/ 88324 h 529934"/>
                    <a:gd name="connsiteX1" fmla="*/ 88324 w 4176206"/>
                    <a:gd name="connsiteY1" fmla="*/ 0 h 529934"/>
                    <a:gd name="connsiteX2" fmla="*/ 4087882 w 4176206"/>
                    <a:gd name="connsiteY2" fmla="*/ 0 h 529934"/>
                    <a:gd name="connsiteX3" fmla="*/ 4176206 w 4176206"/>
                    <a:gd name="connsiteY3" fmla="*/ 88324 h 529934"/>
                    <a:gd name="connsiteX4" fmla="*/ 4176206 w 4176206"/>
                    <a:gd name="connsiteY4" fmla="*/ 441610 h 529934"/>
                    <a:gd name="connsiteX5" fmla="*/ 4087882 w 4176206"/>
                    <a:gd name="connsiteY5" fmla="*/ 529934 h 529934"/>
                    <a:gd name="connsiteX6" fmla="*/ 88324 w 4176206"/>
                    <a:gd name="connsiteY6" fmla="*/ 529934 h 529934"/>
                    <a:gd name="connsiteX7" fmla="*/ 0 w 4176206"/>
                    <a:gd name="connsiteY7" fmla="*/ 441610 h 529934"/>
                    <a:gd name="connsiteX8" fmla="*/ 0 w 4176206"/>
                    <a:gd name="connsiteY8" fmla="*/ 88324 h 529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76206" h="529934">
                      <a:moveTo>
                        <a:pt x="0" y="88324"/>
                      </a:moveTo>
                      <a:cubicBezTo>
                        <a:pt x="0" y="39544"/>
                        <a:pt x="39544" y="0"/>
                        <a:pt x="88324" y="0"/>
                      </a:cubicBezTo>
                      <a:lnTo>
                        <a:pt x="4087882" y="0"/>
                      </a:lnTo>
                      <a:cubicBezTo>
                        <a:pt x="4136662" y="0"/>
                        <a:pt x="4176206" y="39544"/>
                        <a:pt x="4176206" y="88324"/>
                      </a:cubicBezTo>
                      <a:lnTo>
                        <a:pt x="4176206" y="441610"/>
                      </a:lnTo>
                      <a:cubicBezTo>
                        <a:pt x="4176206" y="490390"/>
                        <a:pt x="4136662" y="529934"/>
                        <a:pt x="4087882" y="529934"/>
                      </a:cubicBezTo>
                      <a:lnTo>
                        <a:pt x="88324" y="529934"/>
                      </a:lnTo>
                      <a:cubicBezTo>
                        <a:pt x="39544" y="529934"/>
                        <a:pt x="0" y="490390"/>
                        <a:pt x="0" y="441610"/>
                      </a:cubicBezTo>
                      <a:lnTo>
                        <a:pt x="0" y="88324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spcFirstLastPara="0" vert="horz" wrap="square" lIns="193509" tIns="193509" rIns="193509" bIns="193509" numCol="1" spcCol="1270" anchor="ctr" anchorCtr="0">
                  <a:noAutofit/>
                </a:bodyPr>
                <a:lstStyle/>
                <a:p>
                  <a:pPr marL="0" lvl="0" indent="0" algn="ctr" defTabSz="1955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pt-PT" sz="4400" b="1" kern="1200" cap="all" baseline="0" dirty="0" err="1"/>
                    <a:t>Photophysical</a:t>
                  </a:r>
                  <a:r>
                    <a:rPr lang="pt-PT" sz="4400" b="1" kern="1200" cap="all" baseline="0" dirty="0"/>
                    <a:t> </a:t>
                  </a:r>
                  <a:r>
                    <a:rPr lang="pt-PT" sz="4400" b="1" kern="1200" cap="all" baseline="0" dirty="0" err="1"/>
                    <a:t>properties</a:t>
                  </a:r>
                  <a:endParaRPr lang="pt-PT" sz="4400" b="1" kern="1200" cap="all" baseline="0" dirty="0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63287FA3-2A92-48B5-8EE7-6F0EB4CB67C9}"/>
                    </a:ext>
                  </a:extLst>
                </p:cNvPr>
                <p:cNvSpPr/>
                <p:nvPr/>
              </p:nvSpPr>
              <p:spPr>
                <a:xfrm>
                  <a:off x="15145390" y="9709380"/>
                  <a:ext cx="7924800" cy="711925"/>
                </a:xfrm>
                <a:custGeom>
                  <a:avLst/>
                  <a:gdLst>
                    <a:gd name="connsiteX0" fmla="*/ 0 w 4176206"/>
                    <a:gd name="connsiteY0" fmla="*/ 88324 h 529934"/>
                    <a:gd name="connsiteX1" fmla="*/ 88324 w 4176206"/>
                    <a:gd name="connsiteY1" fmla="*/ 0 h 529934"/>
                    <a:gd name="connsiteX2" fmla="*/ 4087882 w 4176206"/>
                    <a:gd name="connsiteY2" fmla="*/ 0 h 529934"/>
                    <a:gd name="connsiteX3" fmla="*/ 4176206 w 4176206"/>
                    <a:gd name="connsiteY3" fmla="*/ 88324 h 529934"/>
                    <a:gd name="connsiteX4" fmla="*/ 4176206 w 4176206"/>
                    <a:gd name="connsiteY4" fmla="*/ 441610 h 529934"/>
                    <a:gd name="connsiteX5" fmla="*/ 4087882 w 4176206"/>
                    <a:gd name="connsiteY5" fmla="*/ 529934 h 529934"/>
                    <a:gd name="connsiteX6" fmla="*/ 88324 w 4176206"/>
                    <a:gd name="connsiteY6" fmla="*/ 529934 h 529934"/>
                    <a:gd name="connsiteX7" fmla="*/ 0 w 4176206"/>
                    <a:gd name="connsiteY7" fmla="*/ 441610 h 529934"/>
                    <a:gd name="connsiteX8" fmla="*/ 0 w 4176206"/>
                    <a:gd name="connsiteY8" fmla="*/ 88324 h 529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76206" h="529934">
                      <a:moveTo>
                        <a:pt x="0" y="88324"/>
                      </a:moveTo>
                      <a:cubicBezTo>
                        <a:pt x="0" y="39544"/>
                        <a:pt x="39544" y="0"/>
                        <a:pt x="88324" y="0"/>
                      </a:cubicBezTo>
                      <a:lnTo>
                        <a:pt x="4087882" y="0"/>
                      </a:lnTo>
                      <a:cubicBezTo>
                        <a:pt x="4136662" y="0"/>
                        <a:pt x="4176206" y="39544"/>
                        <a:pt x="4176206" y="88324"/>
                      </a:cubicBezTo>
                      <a:lnTo>
                        <a:pt x="4176206" y="441610"/>
                      </a:lnTo>
                      <a:cubicBezTo>
                        <a:pt x="4176206" y="490390"/>
                        <a:pt x="4136662" y="529934"/>
                        <a:pt x="4087882" y="529934"/>
                      </a:cubicBezTo>
                      <a:lnTo>
                        <a:pt x="88324" y="529934"/>
                      </a:lnTo>
                      <a:cubicBezTo>
                        <a:pt x="39544" y="529934"/>
                        <a:pt x="0" y="490390"/>
                        <a:pt x="0" y="441610"/>
                      </a:cubicBezTo>
                      <a:lnTo>
                        <a:pt x="0" y="88324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spcFirstLastPara="0" vert="horz" wrap="square" lIns="193509" tIns="193509" rIns="193509" bIns="193509" numCol="1" spcCol="1270" anchor="ctr" anchorCtr="0">
                  <a:noAutofit/>
                </a:bodyPr>
                <a:lstStyle/>
                <a:p>
                  <a:pPr marL="0" lvl="0" indent="0" algn="ctr" defTabSz="1955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pt-PT" sz="4400" b="1" kern="1200" cap="all" baseline="0" dirty="0" err="1"/>
                    <a:t>Morphology</a:t>
                  </a:r>
                  <a:r>
                    <a:rPr lang="pt-PT" sz="4400" b="1" kern="1200" cap="all" baseline="0" dirty="0"/>
                    <a:t> </a:t>
                  </a:r>
                  <a:r>
                    <a:rPr lang="pt-PT" sz="4400" b="1" kern="1200" cap="all" baseline="0" dirty="0" err="1"/>
                    <a:t>and</a:t>
                  </a:r>
                  <a:r>
                    <a:rPr lang="pt-PT" sz="4400" b="1" kern="1200" cap="all" baseline="0" dirty="0"/>
                    <a:t> </a:t>
                  </a:r>
                  <a:r>
                    <a:rPr lang="pt-PT" sz="4400" b="1" kern="1200" cap="all" baseline="0" dirty="0" err="1"/>
                    <a:t>Structure</a:t>
                  </a:r>
                  <a:endParaRPr lang="pt-PT" sz="4400" b="1" kern="1200" cap="all" baseline="0" dirty="0"/>
                </a:p>
              </p:txBody>
            </p: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EA27A8AC-7162-468D-8104-062882BEF650}"/>
                    </a:ext>
                  </a:extLst>
                </p:cNvPr>
                <p:cNvGrpSpPr/>
                <p:nvPr/>
              </p:nvGrpSpPr>
              <p:grpSpPr>
                <a:xfrm>
                  <a:off x="15252583" y="15001259"/>
                  <a:ext cx="14322711" cy="4981749"/>
                  <a:chOff x="15282149" y="17836463"/>
                  <a:chExt cx="14322711" cy="4981749"/>
                </a:xfrm>
              </p:grpSpPr>
              <p:pic>
                <p:nvPicPr>
                  <p:cNvPr id="26" name="Imagem 25">
                    <a:extLst>
                      <a:ext uri="{FF2B5EF4-FFF2-40B4-BE49-F238E27FC236}">
                        <a16:creationId xmlns:a16="http://schemas.microsoft.com/office/drawing/2014/main" id="{4AE8604A-7D1E-D940-8DA5-38A20FBBA2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5282149" y="18498212"/>
                    <a:ext cx="6488038" cy="4320000"/>
                  </a:xfrm>
                  <a:prstGeom prst="rect">
                    <a:avLst/>
                  </a:prstGeom>
                </p:spPr>
              </p:pic>
              <p:pic>
                <p:nvPicPr>
                  <p:cNvPr id="27" name="Imagem 26">
                    <a:extLst>
                      <a:ext uri="{FF2B5EF4-FFF2-40B4-BE49-F238E27FC236}">
                        <a16:creationId xmlns:a16="http://schemas.microsoft.com/office/drawing/2014/main" id="{F9D4EDA6-C6C2-9546-8BB8-3EEEBAF302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3073282" y="18322415"/>
                    <a:ext cx="6531578" cy="4320000"/>
                  </a:xfrm>
                  <a:prstGeom prst="rect">
                    <a:avLst/>
                  </a:prstGeom>
                </p:spPr>
              </p:pic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68DE9590-ECCC-4414-9984-FEDDAF7C8598}"/>
                      </a:ext>
                    </a:extLst>
                  </p:cNvPr>
                  <p:cNvSpPr txBox="1"/>
                  <p:nvPr/>
                </p:nvSpPr>
                <p:spPr>
                  <a:xfrm>
                    <a:off x="17315532" y="17836463"/>
                    <a:ext cx="1633781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pt-PT" sz="4000" dirty="0" err="1">
                        <a:solidFill>
                          <a:srgbClr val="C00000"/>
                        </a:solidFill>
                      </a:rPr>
                      <a:t>Raman</a:t>
                    </a:r>
                    <a:endParaRPr lang="pt-PT" sz="4000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23775680-2993-4B3C-8A06-1D37F5EB8A30}"/>
                      </a:ext>
                    </a:extLst>
                  </p:cNvPr>
                  <p:cNvSpPr txBox="1"/>
                  <p:nvPr/>
                </p:nvSpPr>
                <p:spPr>
                  <a:xfrm>
                    <a:off x="24705290" y="17968472"/>
                    <a:ext cx="1079142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pt-PT" sz="4000" dirty="0">
                        <a:solidFill>
                          <a:srgbClr val="C00000"/>
                        </a:solidFill>
                      </a:rPr>
                      <a:t>FTIR</a:t>
                    </a:r>
                  </a:p>
                </p:txBody>
              </p:sp>
            </p:grp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C25139F5-D88D-4799-91FE-B45490157A34}"/>
                    </a:ext>
                  </a:extLst>
                </p:cNvPr>
                <p:cNvSpPr/>
                <p:nvPr/>
              </p:nvSpPr>
              <p:spPr>
                <a:xfrm>
                  <a:off x="15135247" y="25573212"/>
                  <a:ext cx="7489899" cy="524015"/>
                </a:xfrm>
                <a:custGeom>
                  <a:avLst/>
                  <a:gdLst>
                    <a:gd name="connsiteX0" fmla="*/ 0 w 4176206"/>
                    <a:gd name="connsiteY0" fmla="*/ 88324 h 529934"/>
                    <a:gd name="connsiteX1" fmla="*/ 88324 w 4176206"/>
                    <a:gd name="connsiteY1" fmla="*/ 0 h 529934"/>
                    <a:gd name="connsiteX2" fmla="*/ 4087882 w 4176206"/>
                    <a:gd name="connsiteY2" fmla="*/ 0 h 529934"/>
                    <a:gd name="connsiteX3" fmla="*/ 4176206 w 4176206"/>
                    <a:gd name="connsiteY3" fmla="*/ 88324 h 529934"/>
                    <a:gd name="connsiteX4" fmla="*/ 4176206 w 4176206"/>
                    <a:gd name="connsiteY4" fmla="*/ 441610 h 529934"/>
                    <a:gd name="connsiteX5" fmla="*/ 4087882 w 4176206"/>
                    <a:gd name="connsiteY5" fmla="*/ 529934 h 529934"/>
                    <a:gd name="connsiteX6" fmla="*/ 88324 w 4176206"/>
                    <a:gd name="connsiteY6" fmla="*/ 529934 h 529934"/>
                    <a:gd name="connsiteX7" fmla="*/ 0 w 4176206"/>
                    <a:gd name="connsiteY7" fmla="*/ 441610 h 529934"/>
                    <a:gd name="connsiteX8" fmla="*/ 0 w 4176206"/>
                    <a:gd name="connsiteY8" fmla="*/ 88324 h 529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76206" h="529934">
                      <a:moveTo>
                        <a:pt x="0" y="88324"/>
                      </a:moveTo>
                      <a:cubicBezTo>
                        <a:pt x="0" y="39544"/>
                        <a:pt x="39544" y="0"/>
                        <a:pt x="88324" y="0"/>
                      </a:cubicBezTo>
                      <a:lnTo>
                        <a:pt x="4087882" y="0"/>
                      </a:lnTo>
                      <a:cubicBezTo>
                        <a:pt x="4136662" y="0"/>
                        <a:pt x="4176206" y="39544"/>
                        <a:pt x="4176206" y="88324"/>
                      </a:cubicBezTo>
                      <a:lnTo>
                        <a:pt x="4176206" y="441610"/>
                      </a:lnTo>
                      <a:cubicBezTo>
                        <a:pt x="4176206" y="490390"/>
                        <a:pt x="4136662" y="529934"/>
                        <a:pt x="4087882" y="529934"/>
                      </a:cubicBezTo>
                      <a:lnTo>
                        <a:pt x="88324" y="529934"/>
                      </a:lnTo>
                      <a:cubicBezTo>
                        <a:pt x="39544" y="529934"/>
                        <a:pt x="0" y="490390"/>
                        <a:pt x="0" y="441610"/>
                      </a:cubicBezTo>
                      <a:lnTo>
                        <a:pt x="0" y="88324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spcFirstLastPara="0" vert="horz" wrap="square" lIns="193509" tIns="193509" rIns="193509" bIns="193509" numCol="1" spcCol="1270" anchor="ctr" anchorCtr="0">
                  <a:noAutofit/>
                </a:bodyPr>
                <a:lstStyle/>
                <a:p>
                  <a:pPr marL="0" lvl="0" indent="0" algn="ctr" defTabSz="1955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pt-PT" sz="4400" b="1" kern="1200" cap="all" baseline="0" dirty="0" err="1"/>
                    <a:t>Remarks</a:t>
                  </a:r>
                  <a:r>
                    <a:rPr lang="pt-PT" sz="4400" b="1" kern="1200" cap="all" baseline="0" dirty="0"/>
                    <a:t> </a:t>
                  </a:r>
                  <a:r>
                    <a:rPr lang="pt-PT" sz="4400" b="1" kern="1200" cap="all" baseline="0" dirty="0" err="1"/>
                    <a:t>and</a:t>
                  </a:r>
                  <a:r>
                    <a:rPr lang="pt-PT" sz="4400" b="1" kern="1200" cap="all" baseline="0" dirty="0"/>
                    <a:t> </a:t>
                  </a:r>
                  <a:r>
                    <a:rPr lang="pt-PT" sz="4400" b="1" kern="1200" cap="all" baseline="0" dirty="0" err="1"/>
                    <a:t>conclusions</a:t>
                  </a:r>
                  <a:endParaRPr lang="pt-PT" sz="4400" b="1" kern="1200" cap="all" baseline="0" dirty="0"/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B9E622AA-7C50-47F0-8FBA-6CFEFBB1F2FA}"/>
                    </a:ext>
                  </a:extLst>
                </p:cNvPr>
                <p:cNvSpPr txBox="1"/>
                <p:nvPr/>
              </p:nvSpPr>
              <p:spPr>
                <a:xfrm>
                  <a:off x="15215171" y="38860192"/>
                  <a:ext cx="14228647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kumimoji="0" lang="en-GB" sz="2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Acknowledgments: </a:t>
                  </a:r>
                  <a:r>
                    <a:rPr lang="en-GB" sz="24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The financial support from</a:t>
                  </a:r>
                  <a:r>
                    <a:rPr lang="en-GB" sz="2400" b="1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FCT through projects UIDB/00616/2021, UIDP/00616/2021, UIDB/04565/2020, UIDP/04565/2020 and i4HB project LA/P/0140/2020 is highly appreciated. I am also grateful to FCT for the doctoral grant SFRH/BD/143369/2019. </a:t>
                  </a:r>
                  <a:r>
                    <a:rPr lang="en-US" sz="24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Acknowledgements are also due to Profs. Ana Rego, Ana </a:t>
                  </a:r>
                  <a:r>
                    <a:rPr lang="en-US" sz="24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Ferraria</a:t>
                  </a:r>
                  <a:r>
                    <a:rPr lang="en-US" sz="24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, Luís Filipe V. </a:t>
                  </a:r>
                  <a:r>
                    <a:rPr lang="en-US" sz="2400" dirty="0">
                      <a:latin typeface="Arial" panose="020B0604020202020204" pitchFamily="34" charset="0"/>
                      <a:ea typeface="Calibri" panose="020F0502020204030204" pitchFamily="34" charset="0"/>
                    </a:rPr>
                    <a:t>Ferreira and Dr. Alexander </a:t>
                  </a:r>
                  <a:r>
                    <a:rPr lang="en-GB" sz="2400" dirty="0">
                      <a:latin typeface="Arial" panose="020B0604020202020204" pitchFamily="34" charset="0"/>
                      <a:ea typeface="Calibri" panose="020F0502020204030204" pitchFamily="34" charset="0"/>
                    </a:rPr>
                    <a:t>Fedorov for </a:t>
                  </a:r>
                  <a:r>
                    <a:rPr lang="en-GB" sz="24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their work with XPS, Raman, </a:t>
                  </a:r>
                  <a:r>
                    <a:rPr lang="en-US" sz="24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and TRF techniques.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7" name="Agrupar 66">
                  <a:extLst>
                    <a:ext uri="{FF2B5EF4-FFF2-40B4-BE49-F238E27FC236}">
                      <a16:creationId xmlns:a16="http://schemas.microsoft.com/office/drawing/2014/main" id="{8D7E04AA-90ED-3B44-A316-16056D1849C4}"/>
                    </a:ext>
                  </a:extLst>
                </p:cNvPr>
                <p:cNvGrpSpPr/>
                <p:nvPr/>
              </p:nvGrpSpPr>
              <p:grpSpPr>
                <a:xfrm>
                  <a:off x="1381792" y="34569073"/>
                  <a:ext cx="13376292" cy="4033953"/>
                  <a:chOff x="1381792" y="34569073"/>
                  <a:chExt cx="13376292" cy="4033953"/>
                </a:xfrm>
              </p:grpSpPr>
              <p:pic>
                <p:nvPicPr>
                  <p:cNvPr id="64" name="Imagem 63">
                    <a:extLst>
                      <a:ext uri="{FF2B5EF4-FFF2-40B4-BE49-F238E27FC236}">
                        <a16:creationId xmlns:a16="http://schemas.microsoft.com/office/drawing/2014/main" id="{147145F3-05A4-E443-8145-4BFE5E1B683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381792" y="34643026"/>
                    <a:ext cx="6555637" cy="3960000"/>
                  </a:xfrm>
                  <a:prstGeom prst="rect">
                    <a:avLst/>
                  </a:prstGeom>
                </p:spPr>
              </p:pic>
              <p:pic>
                <p:nvPicPr>
                  <p:cNvPr id="65" name="Imagem 64">
                    <a:extLst>
                      <a:ext uri="{FF2B5EF4-FFF2-40B4-BE49-F238E27FC236}">
                        <a16:creationId xmlns:a16="http://schemas.microsoft.com/office/drawing/2014/main" id="{76FC24AD-B929-A748-B09A-099A271D0B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832452" y="34569073"/>
                    <a:ext cx="6925632" cy="39600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6" name="TextBox 15"/>
              <p:cNvSpPr txBox="1"/>
              <p:nvPr/>
            </p:nvSpPr>
            <p:spPr>
              <a:xfrm>
                <a:off x="8999373" y="33347836"/>
                <a:ext cx="21893323" cy="2151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4000" dirty="0"/>
                  <a:t>Professor José Virgílio de Sousa Coelho Prata</a:t>
                </a:r>
              </a:p>
              <a:p>
                <a:r>
                  <a:rPr lang="pt-PT" sz="4000" dirty="0"/>
                  <a:t>Professor Mário Nuno Berberan e Santos</a:t>
                </a:r>
                <a:endParaRPr lang="en-US" sz="4000" dirty="0"/>
              </a:p>
              <a:p>
                <a:pPr>
                  <a:lnSpc>
                    <a:spcPct val="150000"/>
                  </a:lnSpc>
                </a:pPr>
                <a:r>
                  <a:rPr lang="en-US" sz="4000" dirty="0"/>
                  <a:t>Chemistry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F1A2BC6-910D-4D02-ABF0-B47A8582872D}"/>
                </a:ext>
              </a:extLst>
            </p:cNvPr>
            <p:cNvSpPr txBox="1"/>
            <p:nvPr/>
          </p:nvSpPr>
          <p:spPr>
            <a:xfrm>
              <a:off x="49379066" y="15153049"/>
              <a:ext cx="9509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4000" dirty="0">
                  <a:solidFill>
                    <a:srgbClr val="C00000"/>
                  </a:solidFill>
                </a:rPr>
                <a:t>XPS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5072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434</Words>
  <Application>Microsoft Macintosh PowerPoint</Application>
  <PresentationFormat>Personalizados</PresentationFormat>
  <Paragraphs>28</Paragraphs>
  <Slides>1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</vt:i4>
      </vt:variant>
    </vt:vector>
  </HeadingPairs>
  <TitlesOfParts>
    <vt:vector size="5" baseType="lpstr">
      <vt:lpstr>Arial</vt:lpstr>
      <vt:lpstr>Calibri</vt:lpstr>
      <vt:lpstr>Wingdings</vt:lpstr>
      <vt:lpstr>Office Theme</vt:lpstr>
      <vt:lpstr>Apresentação do PowerPoint</vt:lpstr>
    </vt:vector>
  </TitlesOfParts>
  <Company>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Telma Baptista</dc:creator>
  <cp:lastModifiedBy>Diogo Alexandre Cartaxo Sousa</cp:lastModifiedBy>
  <cp:revision>76</cp:revision>
  <dcterms:created xsi:type="dcterms:W3CDTF">2015-10-09T11:14:20Z</dcterms:created>
  <dcterms:modified xsi:type="dcterms:W3CDTF">2021-11-18T17:08:11Z</dcterms:modified>
</cp:coreProperties>
</file>