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0275213" cy="42811700"/>
  <p:notesSz cx="6797675" cy="9928225"/>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4">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0" d="100"/>
          <a:sy n="60" d="100"/>
        </p:scale>
        <p:origin x="-870" y="-11232"/>
      </p:cViewPr>
      <p:guideLst>
        <p:guide orient="horz" pos="13484"/>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79"/>
            <a:ext cx="25733931" cy="9176767"/>
          </a:xfrm>
        </p:spPr>
        <p:txBody>
          <a:bodyPr/>
          <a:lstStyle/>
          <a:p>
            <a:r>
              <a:rPr lang="pt-PT" smtClean="0"/>
              <a:t>Click to edit Master title style</a:t>
            </a:r>
            <a:endParaRPr lang="en-US"/>
          </a:p>
        </p:txBody>
      </p:sp>
      <p:sp>
        <p:nvSpPr>
          <p:cNvPr id="3" name="Subtitle 2"/>
          <p:cNvSpPr>
            <a:spLocks noGrp="1"/>
          </p:cNvSpPr>
          <p:nvPr>
            <p:ph type="subTitle" idx="1"/>
          </p:nvPr>
        </p:nvSpPr>
        <p:spPr>
          <a:xfrm>
            <a:off x="4541282" y="24259963"/>
            <a:ext cx="21192649" cy="10940768"/>
          </a:xfr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lang="pt-PT" smtClean="0"/>
              <a:t>Click to edit Master subtitle style</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70998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131540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6283" y="10702928"/>
            <a:ext cx="22548726" cy="228031763"/>
          </a:xfrm>
        </p:spPr>
        <p:txBody>
          <a:bodyPr vert="eaVert"/>
          <a:lstStyle/>
          <a:p>
            <a:r>
              <a:rPr lang="pt-PT" smtClean="0"/>
              <a:t>Click to edit Master title style</a:t>
            </a:r>
            <a:endParaRPr lang="en-US"/>
          </a:p>
        </p:txBody>
      </p:sp>
      <p:sp>
        <p:nvSpPr>
          <p:cNvPr id="3" name="Vertical Text Placeholder 2"/>
          <p:cNvSpPr>
            <a:spLocks noGrp="1"/>
          </p:cNvSpPr>
          <p:nvPr>
            <p:ph type="body" orient="vert" idx="1"/>
          </p:nvPr>
        </p:nvSpPr>
        <p:spPr>
          <a:xfrm>
            <a:off x="5014332" y="10702928"/>
            <a:ext cx="67157362" cy="228031763"/>
          </a:xfr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94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91858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85"/>
            <a:ext cx="25733931" cy="8502879"/>
          </a:xfrm>
        </p:spPr>
        <p:txBody>
          <a:bodyPr anchor="t"/>
          <a:lstStyle>
            <a:lvl1pPr algn="l">
              <a:defRPr sz="18300" b="1" cap="all"/>
            </a:lvl1pPr>
          </a:lstStyle>
          <a:p>
            <a:r>
              <a:rPr lang="pt-PT" smtClean="0"/>
              <a:t>Click to edit Master title style</a:t>
            </a:r>
            <a:endParaRPr lang="en-US"/>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p:txBody>
          <a:bodyPr/>
          <a:lstStyle/>
          <a:p>
            <a:fld id="{12C1A0C2-F74C-2E4F-9798-31C914B23A03}"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189343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sz="half" idx="1"/>
          </p:nvPr>
        </p:nvSpPr>
        <p:spPr>
          <a:xfrm>
            <a:off x="5014332" y="62364364"/>
            <a:ext cx="44850417"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Content Placeholder 3"/>
          <p:cNvSpPr>
            <a:spLocks noGrp="1"/>
          </p:cNvSpPr>
          <p:nvPr>
            <p:ph sz="half" idx="2"/>
          </p:nvPr>
        </p:nvSpPr>
        <p:spPr>
          <a:xfrm>
            <a:off x="50369338" y="62364364"/>
            <a:ext cx="44855671"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Date Placeholder 4"/>
          <p:cNvSpPr>
            <a:spLocks noGrp="1"/>
          </p:cNvSpPr>
          <p:nvPr>
            <p:ph type="dt" sz="half" idx="10"/>
          </p:nvPr>
        </p:nvSpPr>
        <p:spPr/>
        <p:txBody>
          <a:bodyPr/>
          <a:lstStyle/>
          <a:p>
            <a:fld id="{12C1A0C2-F74C-2E4F-9798-31C914B23A03}"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41869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3"/>
          </a:xfrm>
        </p:spPr>
        <p:txBody>
          <a:bodyPr/>
          <a:lstStyle>
            <a:lvl1pPr>
              <a:defRPr/>
            </a:lvl1pPr>
          </a:lstStyle>
          <a:p>
            <a:r>
              <a:rPr lang="pt-PT" smtClean="0"/>
              <a:t>Click to edit Master title style</a:t>
            </a:r>
            <a:endParaRPr lang="en-US"/>
          </a:p>
        </p:txBody>
      </p:sp>
      <p:sp>
        <p:nvSpPr>
          <p:cNvPr id="3" name="Text Placeholder 2"/>
          <p:cNvSpPr>
            <a:spLocks noGrp="1"/>
          </p:cNvSpPr>
          <p:nvPr>
            <p:ph type="body" idx="1"/>
          </p:nvPr>
        </p:nvSpPr>
        <p:spPr>
          <a:xfrm>
            <a:off x="1513761" y="9583085"/>
            <a:ext cx="13376810"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pt-PT" smtClean="0"/>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Text Placeholder 4"/>
          <p:cNvSpPr>
            <a:spLocks noGrp="1"/>
          </p:cNvSpPr>
          <p:nvPr>
            <p:ph type="body" sz="quarter" idx="3"/>
          </p:nvPr>
        </p:nvSpPr>
        <p:spPr>
          <a:xfrm>
            <a:off x="15379389" y="9583085"/>
            <a:ext cx="13382065"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pt-PT" smtClean="0"/>
              <a:t>Click to edit Master text styles</a:t>
            </a:r>
          </a:p>
        </p:txBody>
      </p:sp>
      <p:sp>
        <p:nvSpPr>
          <p:cNvPr id="6" name="Content Placeholder 5"/>
          <p:cNvSpPr>
            <a:spLocks noGrp="1"/>
          </p:cNvSpPr>
          <p:nvPr>
            <p:ph sz="quarter" idx="4"/>
          </p:nvPr>
        </p:nvSpPr>
        <p:spPr>
          <a:xfrm>
            <a:off x="15379389" y="13576859"/>
            <a:ext cx="13382065"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7" name="Date Placeholder 6"/>
          <p:cNvSpPr>
            <a:spLocks noGrp="1"/>
          </p:cNvSpPr>
          <p:nvPr>
            <p:ph type="dt" sz="half" idx="10"/>
          </p:nvPr>
        </p:nvSpPr>
        <p:spPr/>
        <p:txBody>
          <a:bodyPr/>
          <a:lstStyle/>
          <a:p>
            <a:fld id="{12C1A0C2-F74C-2E4F-9798-31C914B23A03}"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00646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Date Placeholder 2"/>
          <p:cNvSpPr>
            <a:spLocks noGrp="1"/>
          </p:cNvSpPr>
          <p:nvPr>
            <p:ph type="dt" sz="half" idx="10"/>
          </p:nvPr>
        </p:nvSpPr>
        <p:spPr/>
        <p:txBody>
          <a:bodyPr/>
          <a:lstStyle/>
          <a:p>
            <a:fld id="{12C1A0C2-F74C-2E4F-9798-31C914B23A03}"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428444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1A0C2-F74C-2E4F-9798-31C914B23A03}"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94600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540"/>
            <a:ext cx="9960336" cy="7254205"/>
          </a:xfrm>
        </p:spPr>
        <p:txBody>
          <a:bodyPr anchor="b"/>
          <a:lstStyle>
            <a:lvl1pPr algn="l">
              <a:defRPr sz="9100" b="1"/>
            </a:lvl1pPr>
          </a:lstStyle>
          <a:p>
            <a:r>
              <a:rPr lang="pt-PT" smtClean="0"/>
              <a:t>Click to edit Master title style</a:t>
            </a:r>
            <a:endParaRPr lang="en-US"/>
          </a:p>
        </p:txBody>
      </p:sp>
      <p:sp>
        <p:nvSpPr>
          <p:cNvPr id="3" name="Content Placeholder 2"/>
          <p:cNvSpPr>
            <a:spLocks noGrp="1"/>
          </p:cNvSpPr>
          <p:nvPr>
            <p:ph idx="1"/>
          </p:nvPr>
        </p:nvSpPr>
        <p:spPr>
          <a:xfrm>
            <a:off x="11836767" y="1704543"/>
            <a:ext cx="16924685" cy="3653860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Text Placeholder 3"/>
          <p:cNvSpPr>
            <a:spLocks noGrp="1"/>
          </p:cNvSpPr>
          <p:nvPr>
            <p:ph type="body" sz="half" idx="2"/>
          </p:nvPr>
        </p:nvSpPr>
        <p:spPr>
          <a:xfrm>
            <a:off x="1513763" y="8958748"/>
            <a:ext cx="9960336" cy="29284395"/>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12C1A0C2-F74C-2E4F-9798-31C914B23A03}"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45198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0"/>
            <a:ext cx="18165128" cy="3537914"/>
          </a:xfrm>
        </p:spPr>
        <p:txBody>
          <a:bodyPr anchor="b"/>
          <a:lstStyle>
            <a:lvl1pPr algn="l">
              <a:defRPr sz="9100" b="1"/>
            </a:lvl1pPr>
          </a:lstStyle>
          <a:p>
            <a:r>
              <a:rPr lang="pt-PT" smtClean="0"/>
              <a:t>Click to edit Master title style</a:t>
            </a:r>
            <a:endParaRPr lang="en-US"/>
          </a:p>
        </p:txBody>
      </p:sp>
      <p:sp>
        <p:nvSpPr>
          <p:cNvPr id="3" name="Picture Placeholder 2"/>
          <p:cNvSpPr>
            <a:spLocks noGrp="1"/>
          </p:cNvSpPr>
          <p:nvPr>
            <p:ph type="pic" idx="1"/>
          </p:nvPr>
        </p:nvSpPr>
        <p:spPr>
          <a:xfrm>
            <a:off x="5934154" y="3825305"/>
            <a:ext cx="18165128" cy="25687020"/>
          </a:xfr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endParaRPr lang="en-US"/>
          </a:p>
        </p:txBody>
      </p:sp>
      <p:sp>
        <p:nvSpPr>
          <p:cNvPr id="4" name="Text Placeholder 3"/>
          <p:cNvSpPr>
            <a:spLocks noGrp="1"/>
          </p:cNvSpPr>
          <p:nvPr>
            <p:ph type="body" sz="half" idx="2"/>
          </p:nvPr>
        </p:nvSpPr>
        <p:spPr>
          <a:xfrm>
            <a:off x="5934154" y="33506104"/>
            <a:ext cx="18165128" cy="5024426"/>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12C1A0C2-F74C-2E4F-9798-31C914B23A03}"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82933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3"/>
            <a:ext cx="27247692" cy="7135283"/>
          </a:xfrm>
          <a:prstGeom prst="rect">
            <a:avLst/>
          </a:prstGeom>
        </p:spPr>
        <p:txBody>
          <a:bodyPr vert="horz" lIns="417634" tIns="208817" rIns="417634" bIns="208817" rtlCol="0" anchor="ctr">
            <a:normAutofit/>
          </a:bodyPr>
          <a:lstStyle/>
          <a:p>
            <a:r>
              <a:rPr lang="pt-PT" smtClean="0"/>
              <a:t>Click to edit Master title style</a:t>
            </a:r>
            <a:endParaRPr lang="en-US"/>
          </a:p>
        </p:txBody>
      </p:sp>
      <p:sp>
        <p:nvSpPr>
          <p:cNvPr id="3" name="Text Placeholder 2"/>
          <p:cNvSpPr>
            <a:spLocks noGrp="1"/>
          </p:cNvSpPr>
          <p:nvPr>
            <p:ph type="body" idx="1"/>
          </p:nvPr>
        </p:nvSpPr>
        <p:spPr>
          <a:xfrm>
            <a:off x="1513761" y="9989400"/>
            <a:ext cx="27247692" cy="28253743"/>
          </a:xfrm>
          <a:prstGeom prst="rect">
            <a:avLst/>
          </a:prstGeom>
        </p:spPr>
        <p:txBody>
          <a:bodyPr vert="horz" lIns="417634" tIns="208817" rIns="417634" bIns="208817"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2"/>
          </p:nvPr>
        </p:nvSpPr>
        <p:spPr>
          <a:xfrm>
            <a:off x="1513761" y="39680106"/>
            <a:ext cx="7064216" cy="2279327"/>
          </a:xfrm>
          <a:prstGeom prst="rect">
            <a:avLst/>
          </a:prstGeom>
        </p:spPr>
        <p:txBody>
          <a:bodyPr vert="horz" lIns="417634" tIns="208817" rIns="417634" bIns="208817" rtlCol="0" anchor="ctr"/>
          <a:lstStyle>
            <a:lvl1pPr algn="l">
              <a:defRPr sz="5500">
                <a:solidFill>
                  <a:schemeClr val="tx1">
                    <a:tint val="75000"/>
                  </a:schemeClr>
                </a:solidFill>
              </a:defRPr>
            </a:lvl1pPr>
          </a:lstStyle>
          <a:p>
            <a:fld id="{12C1A0C2-F74C-2E4F-9798-31C914B23A03}" type="datetimeFigureOut">
              <a:rPr lang="en-US" smtClean="0"/>
              <a:t>5/10/2016</a:t>
            </a:fld>
            <a:endParaRPr lang="en-US"/>
          </a:p>
        </p:txBody>
      </p:sp>
      <p:sp>
        <p:nvSpPr>
          <p:cNvPr id="5" name="Footer Placeholder 4"/>
          <p:cNvSpPr>
            <a:spLocks noGrp="1"/>
          </p:cNvSpPr>
          <p:nvPr>
            <p:ph type="ftr" sz="quarter" idx="3"/>
          </p:nvPr>
        </p:nvSpPr>
        <p:spPr>
          <a:xfrm>
            <a:off x="10344031" y="39680106"/>
            <a:ext cx="9587151" cy="2279327"/>
          </a:xfrm>
          <a:prstGeom prst="rect">
            <a:avLst/>
          </a:prstGeom>
        </p:spPr>
        <p:txBody>
          <a:bodyPr vert="horz" lIns="417634" tIns="208817" rIns="417634" bIns="208817"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6" y="39680106"/>
            <a:ext cx="7064216" cy="2279327"/>
          </a:xfrm>
          <a:prstGeom prst="rect">
            <a:avLst/>
          </a:prstGeom>
        </p:spPr>
        <p:txBody>
          <a:bodyPr vert="horz" lIns="417634" tIns="208817" rIns="417634" bIns="208817" rtlCol="0" anchor="ctr"/>
          <a:lstStyle>
            <a:lvl1pPr algn="r">
              <a:defRPr sz="5500">
                <a:solidFill>
                  <a:schemeClr val="tx1">
                    <a:tint val="75000"/>
                  </a:schemeClr>
                </a:solidFill>
              </a:defRPr>
            </a:lvl1pPr>
          </a:lstStyle>
          <a:p>
            <a:fld id="{B5F0D45C-9102-BF48-91BE-AE5977AD89FA}" type="slidenum">
              <a:rPr lang="en-US" smtClean="0"/>
              <a:t>‹#›</a:t>
            </a:fld>
            <a:endParaRPr lang="en-US"/>
          </a:p>
        </p:txBody>
      </p:sp>
    </p:spTree>
    <p:extLst>
      <p:ext uri="{BB962C8B-B14F-4D97-AF65-F5344CB8AC3E}">
        <p14:creationId xmlns:p14="http://schemas.microsoft.com/office/powerpoint/2010/main" val="2412964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02009" y="18836503"/>
            <a:ext cx="6266748" cy="4848001"/>
          </a:xfrm>
          <a:prstGeom prst="rect">
            <a:avLst/>
          </a:prstGeom>
        </p:spPr>
      </p:pic>
      <p:pic>
        <p:nvPicPr>
          <p:cNvPr id="26" name="Picture 25"/>
          <p:cNvPicPr>
            <a:picLocks noChangeAspect="1"/>
          </p:cNvPicPr>
          <p:nvPr/>
        </p:nvPicPr>
        <p:blipFill>
          <a:blip r:embed="rId3"/>
          <a:stretch>
            <a:fillRect/>
          </a:stretch>
        </p:blipFill>
        <p:spPr>
          <a:xfrm>
            <a:off x="17834899" y="21004284"/>
            <a:ext cx="10965353" cy="6323127"/>
          </a:xfrm>
          <a:prstGeom prst="rect">
            <a:avLst/>
          </a:prstGeom>
        </p:spPr>
      </p:pic>
      <p:pic>
        <p:nvPicPr>
          <p:cNvPr id="25" name="Picture 24"/>
          <p:cNvPicPr>
            <a:picLocks noChangeAspect="1"/>
          </p:cNvPicPr>
          <p:nvPr/>
        </p:nvPicPr>
        <p:blipFill>
          <a:blip r:embed="rId4"/>
          <a:stretch>
            <a:fillRect/>
          </a:stretch>
        </p:blipFill>
        <p:spPr>
          <a:xfrm>
            <a:off x="17550777" y="15261074"/>
            <a:ext cx="11249475" cy="5382884"/>
          </a:xfrm>
          <a:prstGeom prst="rect">
            <a:avLst/>
          </a:prstGeom>
        </p:spPr>
      </p:pic>
      <p:sp>
        <p:nvSpPr>
          <p:cNvPr id="6" name="TextBox 5"/>
          <p:cNvSpPr txBox="1"/>
          <p:nvPr/>
        </p:nvSpPr>
        <p:spPr>
          <a:xfrm>
            <a:off x="1861440" y="8626849"/>
            <a:ext cx="26262223" cy="4154984"/>
          </a:xfrm>
          <a:prstGeom prst="rect">
            <a:avLst/>
          </a:prstGeom>
          <a:noFill/>
        </p:spPr>
        <p:txBody>
          <a:bodyPr wrap="square" rtlCol="0">
            <a:spAutoFit/>
          </a:bodyPr>
          <a:lstStyle/>
          <a:p>
            <a:r>
              <a:rPr lang="en-US" sz="7000" b="1" dirty="0" smtClean="0"/>
              <a:t>Optimization of A Water Alternating Gas Injection Scheme</a:t>
            </a:r>
            <a:r>
              <a:rPr lang="en-US" sz="4400" dirty="0"/>
              <a:t>: A case study on a Brazilian Pre-Salt Field</a:t>
            </a:r>
          </a:p>
          <a:p>
            <a:pPr>
              <a:lnSpc>
                <a:spcPct val="150000"/>
              </a:lnSpc>
            </a:pPr>
            <a:r>
              <a:rPr lang="en-US" sz="5000" dirty="0" smtClean="0"/>
              <a:t>PHD PROGRAMME IN PETROLEUM ENGINERING</a:t>
            </a:r>
          </a:p>
          <a:p>
            <a:pPr>
              <a:lnSpc>
                <a:spcPct val="150000"/>
              </a:lnSpc>
            </a:pPr>
            <a:r>
              <a:rPr lang="en-US" sz="5000" dirty="0" smtClean="0"/>
              <a:t>FABUSUYI JOHN (fabusuyi.john@tecnico.ulisboa.pt)</a:t>
            </a:r>
            <a:endParaRPr lang="en-US" sz="5000" dirty="0"/>
          </a:p>
        </p:txBody>
      </p:sp>
      <p:sp>
        <p:nvSpPr>
          <p:cNvPr id="7" name="TextBox 6"/>
          <p:cNvSpPr txBox="1"/>
          <p:nvPr/>
        </p:nvSpPr>
        <p:spPr>
          <a:xfrm>
            <a:off x="1861440" y="14155613"/>
            <a:ext cx="12921360" cy="4965462"/>
          </a:xfrm>
          <a:prstGeom prst="rect">
            <a:avLst/>
          </a:prstGeom>
          <a:noFill/>
        </p:spPr>
        <p:txBody>
          <a:bodyPr wrap="square" rtlCol="0">
            <a:spAutoFit/>
          </a:bodyPr>
          <a:lstStyle/>
          <a:p>
            <a:pPr algn="just"/>
            <a:r>
              <a:rPr lang="en-GB" sz="5500" b="1" baseline="30000" dirty="0" smtClean="0">
                <a:latin typeface="Arial"/>
                <a:cs typeface="Arial"/>
              </a:rPr>
              <a:t>CERENA-I</a:t>
            </a:r>
            <a:endParaRPr lang="en-GB" sz="5500" b="1" baseline="30000" dirty="0">
              <a:latin typeface="Arial"/>
              <a:cs typeface="Arial"/>
            </a:endParaRPr>
          </a:p>
          <a:p>
            <a:pPr algn="just"/>
            <a:r>
              <a:rPr lang="en-GB" sz="4200" b="1" baseline="30000" dirty="0" smtClean="0">
                <a:latin typeface="Arial"/>
                <a:cs typeface="Arial"/>
              </a:rPr>
              <a:t>Dataset </a:t>
            </a:r>
            <a:r>
              <a:rPr lang="en-GB" sz="4200" b="1" baseline="30000" dirty="0">
                <a:latin typeface="Arial"/>
                <a:cs typeface="Arial"/>
              </a:rPr>
              <a:t>Description</a:t>
            </a:r>
          </a:p>
          <a:p>
            <a:pPr algn="just">
              <a:tabLst>
                <a:tab pos="3416300" algn="dec"/>
              </a:tabLst>
            </a:pPr>
            <a:r>
              <a:rPr lang="en-US" sz="4200" baseline="30000" dirty="0">
                <a:latin typeface="Arial"/>
                <a:cs typeface="Arial"/>
              </a:rPr>
              <a:t>This study is a continued interest in the CERENA-I reservoir (Pedro Pinto, 2014) from the Brazilian Pre-Salt play, with a very high content of CO</a:t>
            </a:r>
            <a:r>
              <a:rPr lang="en-US" sz="4200" baseline="-6000" dirty="0">
                <a:latin typeface="Arial"/>
                <a:cs typeface="Arial"/>
              </a:rPr>
              <a:t>2</a:t>
            </a:r>
            <a:r>
              <a:rPr lang="en-US" sz="4200" baseline="30000" dirty="0">
                <a:latin typeface="Arial"/>
                <a:cs typeface="Arial"/>
              </a:rPr>
              <a:t>. This Brazilian Pre-salt reservoir poses great challenges in every aspect of its production, from reservoir modelling and management, to surface facilities. The reservoir covers an area of 567 km</a:t>
            </a:r>
            <a:r>
              <a:rPr lang="en-US" sz="4200" baseline="48000" dirty="0">
                <a:latin typeface="Arial"/>
                <a:cs typeface="Arial"/>
              </a:rPr>
              <a:t>2</a:t>
            </a:r>
            <a:r>
              <a:rPr lang="en-US" sz="4200" baseline="30000" dirty="0">
                <a:latin typeface="Arial"/>
                <a:cs typeface="Arial"/>
              </a:rPr>
              <a:t> about 300km offshore of Rio de Janeiro, in the Santos </a:t>
            </a:r>
            <a:r>
              <a:rPr lang="en-US" sz="4200" baseline="30000" dirty="0" smtClean="0">
                <a:latin typeface="Arial"/>
                <a:cs typeface="Arial"/>
              </a:rPr>
              <a:t>basin. It </a:t>
            </a:r>
            <a:r>
              <a:rPr lang="en-US" sz="4200" baseline="30000" dirty="0">
                <a:latin typeface="Arial"/>
                <a:cs typeface="Arial"/>
              </a:rPr>
              <a:t>is situated in water depths of around 2000m, with the top of the reservoir situated at approximately 5200m. It has a 90m thick heavy oil leg with 18</a:t>
            </a:r>
            <a:r>
              <a:rPr lang="en-US" sz="4200" baseline="52000" dirty="0">
                <a:latin typeface="Arial"/>
                <a:cs typeface="Arial"/>
              </a:rPr>
              <a:t>o</a:t>
            </a:r>
            <a:r>
              <a:rPr lang="en-US" sz="4200" baseline="30000" dirty="0">
                <a:latin typeface="Arial"/>
                <a:cs typeface="Arial"/>
              </a:rPr>
              <a:t> API and 55% (molar) of CO</a:t>
            </a:r>
            <a:r>
              <a:rPr lang="en-US" sz="4200" baseline="-6000" dirty="0">
                <a:latin typeface="Arial"/>
                <a:cs typeface="Arial"/>
              </a:rPr>
              <a:t>2</a:t>
            </a:r>
            <a:r>
              <a:rPr lang="en-US" sz="4200" baseline="30000" dirty="0">
                <a:latin typeface="Arial"/>
                <a:cs typeface="Arial"/>
              </a:rPr>
              <a:t> content. It also has a gas cap of retrograde condensation gas which contains approximately 60% (molar) of CO</a:t>
            </a:r>
            <a:r>
              <a:rPr lang="en-US" sz="4200" baseline="-6000" dirty="0">
                <a:latin typeface="Arial"/>
                <a:cs typeface="Arial"/>
              </a:rPr>
              <a:t>2</a:t>
            </a:r>
            <a:r>
              <a:rPr lang="en-US" sz="4200" baseline="30000" dirty="0">
                <a:latin typeface="Arial"/>
                <a:cs typeface="Arial"/>
              </a:rPr>
              <a:t>.</a:t>
            </a:r>
            <a:endParaRPr lang="en-GB" sz="4200" baseline="30000" dirty="0" smtClean="0">
              <a:latin typeface="Arial"/>
              <a:cs typeface="Arial"/>
            </a:endParaRPr>
          </a:p>
        </p:txBody>
      </p:sp>
      <p:sp>
        <p:nvSpPr>
          <p:cNvPr id="10" name="TextBox 9"/>
          <p:cNvSpPr txBox="1"/>
          <p:nvPr/>
        </p:nvSpPr>
        <p:spPr>
          <a:xfrm>
            <a:off x="15306225" y="14174818"/>
            <a:ext cx="7934775" cy="1302921"/>
          </a:xfrm>
          <a:prstGeom prst="rect">
            <a:avLst/>
          </a:prstGeom>
          <a:noFill/>
        </p:spPr>
        <p:txBody>
          <a:bodyPr wrap="square" rtlCol="0">
            <a:spAutoFit/>
          </a:bodyPr>
          <a:lstStyle/>
          <a:p>
            <a:pPr algn="just"/>
            <a:r>
              <a:rPr lang="en-US" sz="5500" b="1" baseline="30000" dirty="0" smtClean="0">
                <a:latin typeface="Arial"/>
                <a:cs typeface="Arial"/>
              </a:rPr>
              <a:t>Results</a:t>
            </a:r>
          </a:p>
          <a:p>
            <a:pPr algn="just"/>
            <a:r>
              <a:rPr lang="en-US" sz="4200" b="1" baseline="30000" dirty="0" smtClean="0">
                <a:latin typeface="Arial"/>
                <a:cs typeface="Arial"/>
              </a:rPr>
              <a:t>1) Optimization of Engineering</a:t>
            </a:r>
            <a:r>
              <a:rPr lang="en-US" sz="4200" b="1" dirty="0" smtClean="0">
                <a:latin typeface="Arial"/>
                <a:cs typeface="Arial"/>
              </a:rPr>
              <a:t> </a:t>
            </a:r>
            <a:r>
              <a:rPr lang="en-US" sz="4200" b="1" baseline="30000" dirty="0" smtClean="0">
                <a:latin typeface="Arial"/>
                <a:cs typeface="Arial"/>
              </a:rPr>
              <a:t>Parameters</a:t>
            </a:r>
          </a:p>
        </p:txBody>
      </p:sp>
      <p:sp>
        <p:nvSpPr>
          <p:cNvPr id="11" name="TextBox 10"/>
          <p:cNvSpPr txBox="1"/>
          <p:nvPr/>
        </p:nvSpPr>
        <p:spPr>
          <a:xfrm>
            <a:off x="2749157" y="23551260"/>
            <a:ext cx="11145926" cy="584775"/>
          </a:xfrm>
          <a:prstGeom prst="rect">
            <a:avLst/>
          </a:prstGeom>
          <a:noFill/>
        </p:spPr>
        <p:txBody>
          <a:bodyPr wrap="square" rtlCol="0">
            <a:spAutoFit/>
          </a:bodyPr>
          <a:lstStyle/>
          <a:p>
            <a:r>
              <a:rPr lang="en-US" sz="3200" dirty="0" smtClean="0"/>
              <a:t> </a:t>
            </a:r>
            <a:r>
              <a:rPr lang="en-US" sz="2400" i="1" dirty="0">
                <a:latin typeface="Arial" panose="020B0604020202020204" pitchFamily="34" charset="0"/>
                <a:cs typeface="Arial" panose="020B0604020202020204" pitchFamily="34" charset="0"/>
              </a:rPr>
              <a:t>The Brazilian Pre-Salt Play (Source: ANP</a:t>
            </a:r>
            <a:r>
              <a:rPr lang="en-US" sz="2400" i="1" dirty="0" smtClean="0">
                <a:latin typeface="Arial" panose="020B0604020202020204" pitchFamily="34" charset="0"/>
                <a:cs typeface="Arial" panose="020B0604020202020204" pitchFamily="34" charset="0"/>
              </a:rPr>
              <a:t>) and the CERENA-1 porosity model </a:t>
            </a:r>
            <a:endParaRPr lang="en-US" sz="3200" dirty="0">
              <a:latin typeface="Arial" panose="020B0604020202020204" pitchFamily="34" charset="0"/>
              <a:cs typeface="Arial" panose="020B0604020202020204" pitchFamily="34" charset="0"/>
            </a:endParaRPr>
          </a:p>
        </p:txBody>
      </p:sp>
      <p:sp>
        <p:nvSpPr>
          <p:cNvPr id="12" name="TextBox 11"/>
          <p:cNvSpPr txBox="1"/>
          <p:nvPr/>
        </p:nvSpPr>
        <p:spPr>
          <a:xfrm>
            <a:off x="2275196" y="24224641"/>
            <a:ext cx="12844993" cy="3970318"/>
          </a:xfrm>
          <a:prstGeom prst="rect">
            <a:avLst/>
          </a:prstGeom>
          <a:noFill/>
        </p:spPr>
        <p:txBody>
          <a:bodyPr wrap="square" rtlCol="0">
            <a:spAutoFit/>
          </a:bodyPr>
          <a:lstStyle/>
          <a:p>
            <a:pPr algn="just"/>
            <a:r>
              <a:rPr lang="en-US" sz="4200" baseline="30000" dirty="0" smtClean="0">
                <a:latin typeface="Arial"/>
                <a:cs typeface="Arial"/>
              </a:rPr>
              <a:t>The </a:t>
            </a:r>
            <a:r>
              <a:rPr lang="en-US" sz="4200" baseline="30000" dirty="0">
                <a:latin typeface="Arial"/>
                <a:cs typeface="Arial"/>
              </a:rPr>
              <a:t>model is composed of two facies: a reservoir facies, composed by </a:t>
            </a:r>
            <a:r>
              <a:rPr lang="en-US" sz="4200" baseline="30000" dirty="0" err="1">
                <a:latin typeface="Arial"/>
                <a:cs typeface="Arial"/>
              </a:rPr>
              <a:t>microbiolites</a:t>
            </a:r>
            <a:r>
              <a:rPr lang="en-US" sz="4200" baseline="30000" dirty="0">
                <a:latin typeface="Arial"/>
                <a:cs typeface="Arial"/>
              </a:rPr>
              <a:t>; and a non-reservoir facies composed by mudstones, on a corner-point grid with 161x161x300 cells, with 25x25x1m spacing. Permeability was modelled recurring to the porosity model and it exhibits a dependence that was derived from real analogues. Due to the lack of real data from analogue fields the oil composition for this study was obtained from a generic sample of oil from Petrel's® library, grouped to reduce computation time and memory requirements, and with the molar percentages re-adjusted to the known CO2 content of the analogue field (Table 1).</a:t>
            </a:r>
          </a:p>
        </p:txBody>
      </p:sp>
      <p:pic>
        <p:nvPicPr>
          <p:cNvPr id="5" name="Picture 4" descr="phd-open-day-0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30337517" cy="8183307"/>
          </a:xfrm>
          <a:prstGeom prst="rect">
            <a:avLst/>
          </a:prstGeom>
        </p:spPr>
      </p:pic>
      <p:pic>
        <p:nvPicPr>
          <p:cNvPr id="8" name="Picture 7" descr="phd-open-day-0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886107"/>
            <a:ext cx="30337516" cy="2964080"/>
          </a:xfrm>
          <a:prstGeom prst="rect">
            <a:avLst/>
          </a:prstGeom>
        </p:spPr>
      </p:pic>
      <p:sp>
        <p:nvSpPr>
          <p:cNvPr id="16" name="TextBox 15"/>
          <p:cNvSpPr txBox="1"/>
          <p:nvPr/>
        </p:nvSpPr>
        <p:spPr>
          <a:xfrm>
            <a:off x="15645578" y="40301759"/>
            <a:ext cx="12699336" cy="1938992"/>
          </a:xfrm>
          <a:prstGeom prst="rect">
            <a:avLst/>
          </a:prstGeom>
          <a:noFill/>
        </p:spPr>
        <p:txBody>
          <a:bodyPr wrap="square" rtlCol="0">
            <a:spAutoFit/>
          </a:bodyPr>
          <a:lstStyle/>
          <a:p>
            <a:pPr>
              <a:lnSpc>
                <a:spcPct val="150000"/>
              </a:lnSpc>
            </a:pPr>
            <a:r>
              <a:rPr lang="en-US" sz="4000" dirty="0" smtClean="0"/>
              <a:t>Supervisor: </a:t>
            </a:r>
            <a:r>
              <a:rPr lang="en-US" sz="4000" dirty="0" smtClean="0"/>
              <a:t>Maria </a:t>
            </a:r>
            <a:r>
              <a:rPr lang="en-US" sz="4000" smtClean="0"/>
              <a:t>João Pereira and </a:t>
            </a:r>
            <a:r>
              <a:rPr lang="pt-PT" sz="4000" smtClean="0"/>
              <a:t>Maria </a:t>
            </a:r>
            <a:r>
              <a:rPr lang="pt-PT" sz="4000" dirty="0"/>
              <a:t>Joao </a:t>
            </a:r>
            <a:r>
              <a:rPr lang="pt-PT" sz="4000" dirty="0" err="1"/>
              <a:t>Quintao</a:t>
            </a:r>
            <a:endParaRPr lang="en-US" sz="4000" dirty="0" smtClean="0"/>
          </a:p>
          <a:p>
            <a:pPr>
              <a:lnSpc>
                <a:spcPct val="150000"/>
              </a:lnSpc>
            </a:pPr>
            <a:r>
              <a:rPr lang="en-US" sz="4000" dirty="0" smtClean="0"/>
              <a:t>PhD Program: Petroleum Engineering</a:t>
            </a:r>
          </a:p>
        </p:txBody>
      </p:sp>
      <p:pic>
        <p:nvPicPr>
          <p:cNvPr id="2" name="Picture 1"/>
          <p:cNvPicPr>
            <a:picLocks noChangeAspect="1"/>
          </p:cNvPicPr>
          <p:nvPr/>
        </p:nvPicPr>
        <p:blipFill>
          <a:blip r:embed="rId7"/>
          <a:stretch>
            <a:fillRect/>
          </a:stretch>
        </p:blipFill>
        <p:spPr>
          <a:xfrm>
            <a:off x="2524178" y="18883510"/>
            <a:ext cx="5967474" cy="4719996"/>
          </a:xfrm>
          <a:prstGeom prst="rect">
            <a:avLst/>
          </a:prstGeom>
        </p:spPr>
      </p:pic>
      <p:pic>
        <p:nvPicPr>
          <p:cNvPr id="9" name="Picture 8"/>
          <p:cNvPicPr>
            <a:picLocks noChangeAspect="1"/>
          </p:cNvPicPr>
          <p:nvPr/>
        </p:nvPicPr>
        <p:blipFill rotWithShape="1">
          <a:blip r:embed="rId8"/>
          <a:srcRect r="5658"/>
          <a:stretch/>
        </p:blipFill>
        <p:spPr>
          <a:xfrm>
            <a:off x="2522447" y="27906160"/>
            <a:ext cx="5006612" cy="3150335"/>
          </a:xfrm>
          <a:prstGeom prst="rect">
            <a:avLst/>
          </a:prstGeom>
        </p:spPr>
      </p:pic>
      <p:pic>
        <p:nvPicPr>
          <p:cNvPr id="17" name="Picture 16"/>
          <p:cNvPicPr>
            <a:picLocks noChangeAspect="1"/>
          </p:cNvPicPr>
          <p:nvPr/>
        </p:nvPicPr>
        <p:blipFill>
          <a:blip r:embed="rId9"/>
          <a:stretch>
            <a:fillRect/>
          </a:stretch>
        </p:blipFill>
        <p:spPr>
          <a:xfrm>
            <a:off x="2514581" y="31021546"/>
            <a:ext cx="5101006" cy="1087072"/>
          </a:xfrm>
          <a:prstGeom prst="rect">
            <a:avLst/>
          </a:prstGeom>
        </p:spPr>
      </p:pic>
      <p:sp>
        <p:nvSpPr>
          <p:cNvPr id="18" name="TextBox 17"/>
          <p:cNvSpPr txBox="1"/>
          <p:nvPr/>
        </p:nvSpPr>
        <p:spPr>
          <a:xfrm>
            <a:off x="2482313" y="32080271"/>
            <a:ext cx="5605230" cy="1200329"/>
          </a:xfrm>
          <a:prstGeom prst="rect">
            <a:avLst/>
          </a:prstGeom>
          <a:noFill/>
        </p:spPr>
        <p:txBody>
          <a:bodyPr wrap="square" rtlCol="0">
            <a:spAutoFit/>
          </a:bodyPr>
          <a:lstStyle/>
          <a:p>
            <a:pPr algn="just"/>
            <a:r>
              <a:rPr lang="en-US" sz="2400" i="1" dirty="0">
                <a:latin typeface="Arial" panose="020B0604020202020204" pitchFamily="34" charset="0"/>
                <a:cs typeface="Arial" panose="020B0604020202020204" pitchFamily="34" charset="0"/>
              </a:rPr>
              <a:t>Molar percentages of the oil with grouped </a:t>
            </a:r>
            <a:r>
              <a:rPr lang="en-US" sz="2400" i="1" dirty="0" smtClean="0">
                <a:latin typeface="Arial" panose="020B0604020202020204" pitchFamily="34" charset="0"/>
                <a:cs typeface="Arial" panose="020B0604020202020204" pitchFamily="34" charset="0"/>
              </a:rPr>
              <a:t>components and Estimated saturation pressures </a:t>
            </a:r>
            <a:endParaRPr lang="pt-PT" sz="2400" i="1" dirty="0">
              <a:latin typeface="Arial" panose="020B0604020202020204" pitchFamily="34" charset="0"/>
              <a:cs typeface="Arial" panose="020B0604020202020204" pitchFamily="34" charset="0"/>
            </a:endParaRPr>
          </a:p>
        </p:txBody>
      </p:sp>
      <p:sp>
        <p:nvSpPr>
          <p:cNvPr id="19" name="TextBox 18"/>
          <p:cNvSpPr txBox="1"/>
          <p:nvPr/>
        </p:nvSpPr>
        <p:spPr>
          <a:xfrm>
            <a:off x="2383107" y="33506046"/>
            <a:ext cx="5666703" cy="6124754"/>
          </a:xfrm>
          <a:prstGeom prst="rect">
            <a:avLst/>
          </a:prstGeom>
          <a:noFill/>
        </p:spPr>
        <p:txBody>
          <a:bodyPr wrap="square" rtlCol="0">
            <a:spAutoFit/>
          </a:bodyPr>
          <a:lstStyle/>
          <a:p>
            <a:pPr algn="just"/>
            <a:r>
              <a:rPr lang="pt-PT" sz="4200" baseline="30000" dirty="0" err="1" smtClean="0">
                <a:latin typeface="Arial"/>
                <a:cs typeface="Arial"/>
              </a:rPr>
              <a:t>The</a:t>
            </a:r>
            <a:r>
              <a:rPr lang="pt-PT" sz="4200" baseline="30000" dirty="0" smtClean="0">
                <a:latin typeface="Arial"/>
                <a:cs typeface="Arial"/>
              </a:rPr>
              <a:t> </a:t>
            </a:r>
            <a:r>
              <a:rPr lang="pt-PT" sz="4200" baseline="30000" dirty="0" err="1">
                <a:latin typeface="Arial"/>
                <a:cs typeface="Arial"/>
              </a:rPr>
              <a:t>production</a:t>
            </a:r>
            <a:r>
              <a:rPr lang="pt-PT" sz="4200" baseline="30000" dirty="0">
                <a:latin typeface="Arial"/>
                <a:cs typeface="Arial"/>
              </a:rPr>
              <a:t> </a:t>
            </a:r>
            <a:r>
              <a:rPr lang="pt-PT" sz="4200" baseline="30000" dirty="0" err="1">
                <a:latin typeface="Arial"/>
                <a:cs typeface="Arial"/>
              </a:rPr>
              <a:t>strategy</a:t>
            </a:r>
            <a:r>
              <a:rPr lang="pt-PT" sz="4200" baseline="30000" dirty="0">
                <a:latin typeface="Arial"/>
                <a:cs typeface="Arial"/>
              </a:rPr>
              <a:t> </a:t>
            </a:r>
            <a:r>
              <a:rPr lang="pt-PT" sz="4200" baseline="30000" dirty="0" err="1">
                <a:latin typeface="Arial"/>
                <a:cs typeface="Arial"/>
              </a:rPr>
              <a:t>selected</a:t>
            </a:r>
            <a:r>
              <a:rPr lang="pt-PT" sz="4200" baseline="30000" dirty="0">
                <a:latin typeface="Arial"/>
                <a:cs typeface="Arial"/>
              </a:rPr>
              <a:t> for </a:t>
            </a:r>
            <a:r>
              <a:rPr lang="pt-PT" sz="4200" baseline="30000" dirty="0" err="1">
                <a:latin typeface="Arial"/>
                <a:cs typeface="Arial"/>
              </a:rPr>
              <a:t>producing</a:t>
            </a:r>
            <a:r>
              <a:rPr lang="pt-PT" sz="4200" baseline="30000" dirty="0">
                <a:latin typeface="Arial"/>
                <a:cs typeface="Arial"/>
              </a:rPr>
              <a:t> </a:t>
            </a:r>
            <a:r>
              <a:rPr lang="pt-PT" sz="4200" baseline="30000" dirty="0" err="1">
                <a:latin typeface="Arial"/>
                <a:cs typeface="Arial"/>
              </a:rPr>
              <a:t>this</a:t>
            </a:r>
            <a:r>
              <a:rPr lang="pt-PT" sz="4200" baseline="30000" dirty="0">
                <a:latin typeface="Arial"/>
                <a:cs typeface="Arial"/>
              </a:rPr>
              <a:t> </a:t>
            </a:r>
            <a:r>
              <a:rPr lang="pt-PT" sz="4200" baseline="30000" dirty="0" err="1">
                <a:latin typeface="Arial"/>
                <a:cs typeface="Arial"/>
              </a:rPr>
              <a:t>reservoir</a:t>
            </a:r>
            <a:r>
              <a:rPr lang="pt-PT" sz="4200" baseline="30000" dirty="0">
                <a:latin typeface="Arial"/>
                <a:cs typeface="Arial"/>
              </a:rPr>
              <a:t> </a:t>
            </a:r>
            <a:r>
              <a:rPr lang="pt-PT" sz="4200" baseline="30000" dirty="0" err="1">
                <a:latin typeface="Arial"/>
                <a:cs typeface="Arial"/>
              </a:rPr>
              <a:t>was</a:t>
            </a:r>
            <a:r>
              <a:rPr lang="pt-PT" sz="4200" baseline="30000" dirty="0">
                <a:latin typeface="Arial"/>
                <a:cs typeface="Arial"/>
              </a:rPr>
              <a:t> a </a:t>
            </a:r>
            <a:r>
              <a:rPr lang="pt-PT" sz="4200" b="1" baseline="30000" dirty="0" err="1">
                <a:latin typeface="Arial"/>
                <a:cs typeface="Arial"/>
              </a:rPr>
              <a:t>Simultaneous</a:t>
            </a:r>
            <a:r>
              <a:rPr lang="pt-PT" sz="4200" b="1" baseline="30000" dirty="0">
                <a:latin typeface="Arial"/>
                <a:cs typeface="Arial"/>
              </a:rPr>
              <a:t> </a:t>
            </a:r>
            <a:r>
              <a:rPr lang="pt-PT" sz="4200" b="1" baseline="30000" dirty="0" err="1">
                <a:latin typeface="Arial"/>
                <a:cs typeface="Arial"/>
              </a:rPr>
              <a:t>Water</a:t>
            </a:r>
            <a:r>
              <a:rPr lang="pt-PT" sz="4200" b="1" baseline="30000" dirty="0">
                <a:latin typeface="Arial"/>
                <a:cs typeface="Arial"/>
              </a:rPr>
              <a:t> </a:t>
            </a:r>
            <a:r>
              <a:rPr lang="pt-PT" sz="4200" b="1" baseline="30000" dirty="0" err="1">
                <a:latin typeface="Arial"/>
                <a:cs typeface="Arial"/>
              </a:rPr>
              <a:t>Alternating</a:t>
            </a:r>
            <a:r>
              <a:rPr lang="pt-PT" sz="4200" b="1" baseline="30000" dirty="0">
                <a:latin typeface="Arial"/>
                <a:cs typeface="Arial"/>
              </a:rPr>
              <a:t> </a:t>
            </a:r>
            <a:r>
              <a:rPr lang="pt-PT" sz="4200" b="1" baseline="30000" dirty="0" err="1">
                <a:latin typeface="Arial"/>
                <a:cs typeface="Arial"/>
              </a:rPr>
              <a:t>Gas</a:t>
            </a:r>
            <a:r>
              <a:rPr lang="pt-PT" sz="4200" b="1" baseline="30000" dirty="0">
                <a:latin typeface="Arial"/>
                <a:cs typeface="Arial"/>
              </a:rPr>
              <a:t> </a:t>
            </a:r>
            <a:r>
              <a:rPr lang="pt-PT" sz="4200" b="1" baseline="30000" dirty="0" err="1">
                <a:latin typeface="Arial"/>
                <a:cs typeface="Arial"/>
              </a:rPr>
              <a:t>Injection</a:t>
            </a:r>
            <a:r>
              <a:rPr lang="pt-PT" sz="4200" b="1" baseline="30000" dirty="0">
                <a:latin typeface="Arial"/>
                <a:cs typeface="Arial"/>
              </a:rPr>
              <a:t> </a:t>
            </a:r>
            <a:r>
              <a:rPr lang="pt-PT" sz="4200" b="1" baseline="30000" dirty="0" err="1">
                <a:latin typeface="Arial"/>
                <a:cs typeface="Arial"/>
              </a:rPr>
              <a:t>scheme</a:t>
            </a:r>
            <a:r>
              <a:rPr lang="pt-PT" sz="4200" b="1" baseline="30000" dirty="0">
                <a:latin typeface="Arial"/>
                <a:cs typeface="Arial"/>
              </a:rPr>
              <a:t>. </a:t>
            </a:r>
            <a:r>
              <a:rPr lang="en-US" sz="4200" baseline="30000" dirty="0">
                <a:latin typeface="Arial"/>
                <a:cs typeface="Arial"/>
              </a:rPr>
              <a:t>Four producing wells and a single injection well was implemented. The injection well injects both water and gas at the same time. The main objective function was to maximize the total oil produced and simultaneously minimizing gas production. Engineering parameters and well positions were optimized.</a:t>
            </a:r>
            <a:endParaRPr lang="pt-PT" sz="4200" baseline="30000" dirty="0">
              <a:latin typeface="Arial"/>
              <a:cs typeface="Arial"/>
            </a:endParaRPr>
          </a:p>
        </p:txBody>
      </p:sp>
      <p:pic>
        <p:nvPicPr>
          <p:cNvPr id="20" name="Picture 19"/>
          <p:cNvPicPr>
            <a:picLocks noChangeAspect="1"/>
          </p:cNvPicPr>
          <p:nvPr/>
        </p:nvPicPr>
        <p:blipFill rotWithShape="1">
          <a:blip r:embed="rId10"/>
          <a:srcRect l="8816" r="7183"/>
          <a:stretch/>
        </p:blipFill>
        <p:spPr>
          <a:xfrm>
            <a:off x="8334794" y="28142814"/>
            <a:ext cx="6687493" cy="9875175"/>
          </a:xfrm>
          <a:prstGeom prst="rect">
            <a:avLst/>
          </a:prstGeom>
        </p:spPr>
      </p:pic>
      <p:sp>
        <p:nvSpPr>
          <p:cNvPr id="22" name="TextBox 21"/>
          <p:cNvSpPr txBox="1"/>
          <p:nvPr/>
        </p:nvSpPr>
        <p:spPr>
          <a:xfrm>
            <a:off x="8322120" y="38067363"/>
            <a:ext cx="7200900" cy="954107"/>
          </a:xfrm>
          <a:prstGeom prst="rect">
            <a:avLst/>
          </a:prstGeom>
          <a:noFill/>
        </p:spPr>
        <p:txBody>
          <a:bodyPr wrap="square" rtlCol="0">
            <a:spAutoFit/>
          </a:bodyPr>
          <a:lstStyle/>
          <a:p>
            <a:r>
              <a:rPr lang="en-US" sz="3200" dirty="0" smtClean="0"/>
              <a:t> </a:t>
            </a:r>
            <a:r>
              <a:rPr lang="en-US" sz="2400" i="1" dirty="0" smtClean="0">
                <a:latin typeface="Arial" panose="020B0604020202020204" pitchFamily="34" charset="0"/>
                <a:cs typeface="Arial" panose="020B0604020202020204" pitchFamily="34" charset="0"/>
              </a:rPr>
              <a:t>Initial and new production strategy for producing the reservoir.</a:t>
            </a:r>
            <a:endParaRPr lang="en-US" sz="2800" dirty="0">
              <a:latin typeface="Arial" panose="020B0604020202020204" pitchFamily="34" charset="0"/>
              <a:cs typeface="Arial" panose="020B0604020202020204" pitchFamily="34" charset="0"/>
            </a:endParaRPr>
          </a:p>
        </p:txBody>
      </p:sp>
      <p:sp>
        <p:nvSpPr>
          <p:cNvPr id="27" name="TextBox 26"/>
          <p:cNvSpPr txBox="1"/>
          <p:nvPr/>
        </p:nvSpPr>
        <p:spPr>
          <a:xfrm>
            <a:off x="15868238" y="16804383"/>
            <a:ext cx="2244552" cy="1200329"/>
          </a:xfrm>
          <a:prstGeom prst="rect">
            <a:avLst/>
          </a:prstGeom>
          <a:noFill/>
        </p:spPr>
        <p:txBody>
          <a:bodyPr wrap="square" rtlCol="0">
            <a:spAutoFit/>
          </a:bodyPr>
          <a:lstStyle/>
          <a:p>
            <a:r>
              <a:rPr lang="pt-PT" sz="3600" b="1" baseline="30000" dirty="0" err="1">
                <a:latin typeface="Arial"/>
                <a:cs typeface="Arial"/>
              </a:rPr>
              <a:t>Injection</a:t>
            </a:r>
            <a:r>
              <a:rPr lang="pt-PT" sz="3600" b="1" baseline="30000" dirty="0">
                <a:latin typeface="Arial"/>
                <a:cs typeface="Arial"/>
              </a:rPr>
              <a:t> rate </a:t>
            </a:r>
            <a:r>
              <a:rPr lang="pt-PT" sz="3600" b="1" baseline="30000" dirty="0" err="1">
                <a:latin typeface="Arial"/>
                <a:cs typeface="Arial"/>
              </a:rPr>
              <a:t>and</a:t>
            </a:r>
            <a:r>
              <a:rPr lang="pt-PT" sz="3600" b="1" baseline="30000" dirty="0">
                <a:latin typeface="Arial"/>
                <a:cs typeface="Arial"/>
              </a:rPr>
              <a:t> WAG Ratio</a:t>
            </a:r>
          </a:p>
        </p:txBody>
      </p:sp>
      <p:sp>
        <p:nvSpPr>
          <p:cNvPr id="30" name="TextBox 29"/>
          <p:cNvSpPr txBox="1"/>
          <p:nvPr/>
        </p:nvSpPr>
        <p:spPr>
          <a:xfrm>
            <a:off x="16119906" y="29097637"/>
            <a:ext cx="3804210" cy="523220"/>
          </a:xfrm>
          <a:prstGeom prst="rect">
            <a:avLst/>
          </a:prstGeom>
          <a:noFill/>
        </p:spPr>
        <p:txBody>
          <a:bodyPr wrap="square" rtlCol="0">
            <a:spAutoFit/>
          </a:bodyPr>
          <a:lstStyle/>
          <a:p>
            <a:r>
              <a:rPr lang="pt-PT" sz="4200" b="1" baseline="30000" dirty="0" smtClean="0">
                <a:latin typeface="Arial"/>
                <a:cs typeface="Arial"/>
              </a:rPr>
              <a:t>2) </a:t>
            </a:r>
            <a:r>
              <a:rPr lang="pt-PT" sz="4200" b="1" baseline="30000" dirty="0" err="1" smtClean="0">
                <a:latin typeface="Arial"/>
                <a:cs typeface="Arial"/>
              </a:rPr>
              <a:t>Well</a:t>
            </a:r>
            <a:r>
              <a:rPr lang="pt-PT" sz="4200" b="1" baseline="30000" dirty="0" smtClean="0">
                <a:latin typeface="Arial"/>
                <a:cs typeface="Arial"/>
              </a:rPr>
              <a:t> </a:t>
            </a:r>
            <a:r>
              <a:rPr lang="pt-PT" sz="4200" b="1" baseline="30000" dirty="0" err="1" smtClean="0">
                <a:latin typeface="Arial"/>
                <a:cs typeface="Arial"/>
              </a:rPr>
              <a:t>Positions</a:t>
            </a:r>
            <a:endParaRPr lang="pt-PT" sz="4200" b="1" baseline="30000" dirty="0">
              <a:latin typeface="Arial"/>
              <a:cs typeface="Arial"/>
            </a:endParaRPr>
          </a:p>
        </p:txBody>
      </p:sp>
      <p:sp>
        <p:nvSpPr>
          <p:cNvPr id="31" name="TextBox 30"/>
          <p:cNvSpPr txBox="1"/>
          <p:nvPr/>
        </p:nvSpPr>
        <p:spPr>
          <a:xfrm>
            <a:off x="16063153" y="34802279"/>
            <a:ext cx="12737099" cy="4873129"/>
          </a:xfrm>
          <a:prstGeom prst="rect">
            <a:avLst/>
          </a:prstGeom>
          <a:noFill/>
        </p:spPr>
        <p:txBody>
          <a:bodyPr wrap="square" rtlCol="0">
            <a:spAutoFit/>
          </a:bodyPr>
          <a:lstStyle/>
          <a:p>
            <a:pPr algn="just"/>
            <a:r>
              <a:rPr lang="en-GB" sz="5500" b="1" baseline="30000" dirty="0" smtClean="0">
                <a:latin typeface="Arial"/>
                <a:cs typeface="Arial"/>
              </a:rPr>
              <a:t>Conclusion</a:t>
            </a:r>
          </a:p>
          <a:p>
            <a:pPr algn="just"/>
            <a:r>
              <a:rPr lang="en-US" sz="4200" baseline="30000" dirty="0">
                <a:latin typeface="Arial"/>
                <a:cs typeface="Arial"/>
              </a:rPr>
              <a:t>The dynamic simulation and optimization of the production scheme for this reservoir shows the inter-relationship between the bottom-hole pressure and the oil and gas production. The Optimum BHP was at about 454 bars for the 4 wells, while the optimum injection rate was about 40,214 sm3/day for any WAG ratio along the optimal </a:t>
            </a:r>
            <a:r>
              <a:rPr lang="en-US" sz="4200" baseline="30000" dirty="0" err="1">
                <a:latin typeface="Arial"/>
                <a:cs typeface="Arial"/>
              </a:rPr>
              <a:t>trendline</a:t>
            </a:r>
            <a:r>
              <a:rPr lang="en-US" sz="4200" baseline="30000" dirty="0" smtClean="0">
                <a:latin typeface="Arial"/>
                <a:cs typeface="Arial"/>
              </a:rPr>
              <a:t>.</a:t>
            </a:r>
          </a:p>
          <a:p>
            <a:pPr algn="just"/>
            <a:endParaRPr lang="en-US" sz="2000" baseline="30000" dirty="0" smtClean="0">
              <a:latin typeface="Arial"/>
              <a:cs typeface="Arial"/>
            </a:endParaRPr>
          </a:p>
          <a:p>
            <a:pPr algn="just"/>
            <a:r>
              <a:rPr lang="en-US" sz="5500" b="1" baseline="30000" dirty="0" smtClean="0">
                <a:latin typeface="Arial"/>
                <a:cs typeface="Arial"/>
              </a:rPr>
              <a:t>Further </a:t>
            </a:r>
            <a:r>
              <a:rPr lang="en-US" sz="5500" b="1" baseline="30000" dirty="0">
                <a:latin typeface="Arial"/>
                <a:cs typeface="Arial"/>
              </a:rPr>
              <a:t>Work</a:t>
            </a:r>
          </a:p>
          <a:p>
            <a:pPr algn="just"/>
            <a:r>
              <a:rPr lang="en-US" sz="4200" baseline="30000" dirty="0">
                <a:latin typeface="Arial"/>
                <a:cs typeface="Arial"/>
              </a:rPr>
              <a:t>The next step for this research is to develop another EOR method that could help reduce the CO2 production especially using with the Chemical EOR techniques.</a:t>
            </a:r>
            <a:endParaRPr lang="en-GB" sz="4200" baseline="30000" dirty="0">
              <a:latin typeface="Arial"/>
              <a:cs typeface="Arial"/>
            </a:endParaRPr>
          </a:p>
        </p:txBody>
      </p:sp>
      <p:pic>
        <p:nvPicPr>
          <p:cNvPr id="32" name="Picture 31"/>
          <p:cNvPicPr>
            <a:picLocks noChangeAspect="1"/>
          </p:cNvPicPr>
          <p:nvPr/>
        </p:nvPicPr>
        <p:blipFill>
          <a:blip r:embed="rId11"/>
          <a:stretch>
            <a:fillRect/>
          </a:stretch>
        </p:blipFill>
        <p:spPr>
          <a:xfrm>
            <a:off x="18022011" y="24783136"/>
            <a:ext cx="4356082" cy="3069058"/>
          </a:xfrm>
          <a:prstGeom prst="rect">
            <a:avLst/>
          </a:prstGeom>
        </p:spPr>
      </p:pic>
      <p:pic>
        <p:nvPicPr>
          <p:cNvPr id="3" name="Picture 2"/>
          <p:cNvPicPr>
            <a:picLocks noChangeAspect="1"/>
          </p:cNvPicPr>
          <p:nvPr/>
        </p:nvPicPr>
        <p:blipFill>
          <a:blip r:embed="rId12"/>
          <a:stretch>
            <a:fillRect/>
          </a:stretch>
        </p:blipFill>
        <p:spPr>
          <a:xfrm>
            <a:off x="18521144" y="27977208"/>
            <a:ext cx="8437334" cy="7349854"/>
          </a:xfrm>
          <a:prstGeom prst="rect">
            <a:avLst/>
          </a:prstGeom>
        </p:spPr>
      </p:pic>
      <p:sp>
        <p:nvSpPr>
          <p:cNvPr id="28" name="TextBox 27"/>
          <p:cNvSpPr txBox="1"/>
          <p:nvPr/>
        </p:nvSpPr>
        <p:spPr>
          <a:xfrm>
            <a:off x="15690141" y="22630027"/>
            <a:ext cx="2831003" cy="830997"/>
          </a:xfrm>
          <a:prstGeom prst="rect">
            <a:avLst/>
          </a:prstGeom>
          <a:noFill/>
        </p:spPr>
        <p:txBody>
          <a:bodyPr wrap="square" rtlCol="0">
            <a:spAutoFit/>
          </a:bodyPr>
          <a:lstStyle/>
          <a:p>
            <a:r>
              <a:rPr lang="pt-PT" sz="3600" b="1" baseline="30000" dirty="0" err="1">
                <a:latin typeface="Arial"/>
                <a:cs typeface="Arial"/>
              </a:rPr>
              <a:t>Bottom-hole</a:t>
            </a:r>
            <a:r>
              <a:rPr lang="pt-PT" sz="3600" b="1" baseline="30000" dirty="0">
                <a:latin typeface="Arial"/>
                <a:cs typeface="Arial"/>
              </a:rPr>
              <a:t> </a:t>
            </a:r>
            <a:r>
              <a:rPr lang="pt-PT" sz="3600" b="1" baseline="30000" dirty="0" err="1">
                <a:latin typeface="Arial"/>
                <a:cs typeface="Arial"/>
              </a:rPr>
              <a:t>Pressure</a:t>
            </a:r>
            <a:endParaRPr lang="pt-PT" sz="3600" b="1" baseline="30000" dirty="0">
              <a:latin typeface="Arial"/>
              <a:cs typeface="Arial"/>
            </a:endParaRPr>
          </a:p>
        </p:txBody>
      </p:sp>
    </p:spTree>
    <p:extLst>
      <p:ext uri="{BB962C8B-B14F-4D97-AF65-F5344CB8AC3E}">
        <p14:creationId xmlns:p14="http://schemas.microsoft.com/office/powerpoint/2010/main" val="1825072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1807</TotalTime>
  <Words>504</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Telma Baptista</dc:creator>
  <cp:lastModifiedBy>Amilcar Soares</cp:lastModifiedBy>
  <cp:revision>44</cp:revision>
  <cp:lastPrinted>2016-05-09T16:01:06Z</cp:lastPrinted>
  <dcterms:created xsi:type="dcterms:W3CDTF">2015-10-09T11:14:20Z</dcterms:created>
  <dcterms:modified xsi:type="dcterms:W3CDTF">2016-05-11T10:57:31Z</dcterms:modified>
</cp:coreProperties>
</file>