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275213" cy="42811700"/>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3" d="100"/>
          <a:sy n="53" d="100"/>
        </p:scale>
        <p:origin x="-174" y="-9036"/>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pt-PT" smtClean="0"/>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7099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31540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5014332" y="10702928"/>
            <a:ext cx="67157362" cy="228031763"/>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9185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pt-PT" smtClean="0"/>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12C1A0C2-F74C-2E4F-9798-31C914B23A03}"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8934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41869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12C1A0C2-F74C-2E4F-9798-31C914B23A03}"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006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12C1A0C2-F74C-2E4F-9798-31C914B23A03}"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28444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A0C2-F74C-2E4F-9798-31C914B23A03}"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600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pt-PT" smtClean="0"/>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519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pt-PT" smtClean="0"/>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82933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12C1A0C2-F74C-2E4F-9798-31C914B23A03}" type="datetimeFigureOut">
              <a:rPr lang="en-US" smtClean="0"/>
              <a:t>5/10/2016</a:t>
            </a:fld>
            <a:endParaRPr lang="en-US"/>
          </a:p>
        </p:txBody>
      </p:sp>
      <p:sp>
        <p:nvSpPr>
          <p:cNvPr id="5" name="Footer Placeholder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B5F0D45C-9102-BF48-91BE-AE5977AD89FA}" type="slidenum">
              <a:rPr lang="en-US" smtClean="0"/>
              <a:t>‹#›</a:t>
            </a:fld>
            <a:endParaRPr lang="en-US"/>
          </a:p>
        </p:txBody>
      </p:sp>
    </p:spTree>
    <p:extLst>
      <p:ext uri="{BB962C8B-B14F-4D97-AF65-F5344CB8AC3E}">
        <p14:creationId xmlns:p14="http://schemas.microsoft.com/office/powerpoint/2010/main" val="241296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2690" y="8991600"/>
            <a:ext cx="26262223" cy="4016484"/>
          </a:xfrm>
          <a:prstGeom prst="rect">
            <a:avLst/>
          </a:prstGeom>
          <a:noFill/>
        </p:spPr>
        <p:txBody>
          <a:bodyPr wrap="square" rtlCol="0">
            <a:spAutoFit/>
          </a:bodyPr>
          <a:lstStyle/>
          <a:p>
            <a:pPr>
              <a:lnSpc>
                <a:spcPct val="150000"/>
              </a:lnSpc>
            </a:pPr>
            <a:r>
              <a:rPr lang="en-US" sz="6600" b="1" dirty="0" smtClean="0"/>
              <a:t>Integration </a:t>
            </a:r>
            <a:r>
              <a:rPr lang="en-US" sz="6600" b="1" dirty="0"/>
              <a:t>of uncertain well data for seismic </a:t>
            </a:r>
            <a:r>
              <a:rPr lang="en-US" sz="6600" b="1" dirty="0" smtClean="0"/>
              <a:t>reservoir characterization</a:t>
            </a:r>
            <a:endParaRPr lang="en-US" sz="6600" b="1" dirty="0"/>
          </a:p>
          <a:p>
            <a:pPr>
              <a:lnSpc>
                <a:spcPct val="150000"/>
              </a:lnSpc>
            </a:pPr>
            <a:r>
              <a:rPr lang="en-US" sz="5000" dirty="0" smtClean="0"/>
              <a:t>PHD IN PETROLEUM ENGINEERING</a:t>
            </a:r>
          </a:p>
          <a:p>
            <a:pPr>
              <a:lnSpc>
                <a:spcPct val="150000"/>
              </a:lnSpc>
            </a:pPr>
            <a:r>
              <a:rPr lang="en-US" sz="5000" dirty="0" smtClean="0"/>
              <a:t>PEDRO PEREIRA (pedropereira17@gmail.com)</a:t>
            </a:r>
            <a:endParaRPr lang="en-US" sz="5000" dirty="0"/>
          </a:p>
        </p:txBody>
      </p:sp>
      <p:sp>
        <p:nvSpPr>
          <p:cNvPr id="7" name="TextBox 6"/>
          <p:cNvSpPr txBox="1"/>
          <p:nvPr/>
        </p:nvSpPr>
        <p:spPr>
          <a:xfrm>
            <a:off x="2082690" y="13625686"/>
            <a:ext cx="12597741" cy="6258123"/>
          </a:xfrm>
          <a:prstGeom prst="rect">
            <a:avLst/>
          </a:prstGeom>
          <a:noFill/>
        </p:spPr>
        <p:txBody>
          <a:bodyPr wrap="square" rtlCol="0">
            <a:spAutoFit/>
          </a:bodyPr>
          <a:lstStyle/>
          <a:p>
            <a:pPr algn="just"/>
            <a:r>
              <a:rPr lang="en-GB" sz="5500" b="1" baseline="30000" dirty="0" smtClean="0">
                <a:latin typeface="Arial"/>
                <a:cs typeface="Arial"/>
              </a:rPr>
              <a:t>Motivation</a:t>
            </a:r>
          </a:p>
          <a:p>
            <a:pPr algn="just"/>
            <a:endParaRPr lang="en-GB" sz="4200" b="1" baseline="30000" dirty="0">
              <a:latin typeface="Arial"/>
              <a:cs typeface="Arial"/>
            </a:endParaRPr>
          </a:p>
          <a:p>
            <a:pPr algn="just"/>
            <a:r>
              <a:rPr lang="en-US" sz="4200" baseline="30000" dirty="0" smtClean="0">
                <a:latin typeface="Arial"/>
                <a:cs typeface="Arial"/>
              </a:rPr>
              <a:t>Traditionally</a:t>
            </a:r>
            <a:r>
              <a:rPr lang="en-US" sz="4200" baseline="30000" dirty="0">
                <a:latin typeface="Arial"/>
                <a:cs typeface="Arial"/>
              </a:rPr>
              <a:t>, the well-log data is used as experimental data within geostatistical seismic inversion procedures and it is usually assumed as reliable measurements of the subsurface properties without associated uncertainty. </a:t>
            </a:r>
            <a:endParaRPr lang="en-US" sz="4200" baseline="30000" dirty="0" smtClean="0">
              <a:latin typeface="Arial"/>
              <a:cs typeface="Arial"/>
            </a:endParaRPr>
          </a:p>
          <a:p>
            <a:pPr algn="just"/>
            <a:endParaRPr lang="en-US" sz="4200" baseline="30000" dirty="0">
              <a:latin typeface="Arial"/>
              <a:cs typeface="Arial"/>
            </a:endParaRPr>
          </a:p>
          <a:p>
            <a:pPr algn="just"/>
            <a:r>
              <a:rPr lang="en-US" sz="4200" baseline="30000" dirty="0" smtClean="0">
                <a:latin typeface="Arial"/>
                <a:cs typeface="Arial"/>
              </a:rPr>
              <a:t>However</a:t>
            </a:r>
            <a:r>
              <a:rPr lang="en-US" sz="4200" baseline="30000" dirty="0">
                <a:latin typeface="Arial"/>
                <a:cs typeface="Arial"/>
              </a:rPr>
              <a:t>, </a:t>
            </a:r>
            <a:r>
              <a:rPr lang="en-US" sz="4200" baseline="30000" dirty="0" smtClean="0">
                <a:latin typeface="Arial"/>
                <a:cs typeface="Arial"/>
              </a:rPr>
              <a:t>there </a:t>
            </a:r>
            <a:r>
              <a:rPr lang="en-US" sz="4200" baseline="30000" dirty="0">
                <a:latin typeface="Arial"/>
                <a:cs typeface="Arial"/>
              </a:rPr>
              <a:t>are zones along the well path where collapses of the borehole wall may affect the readings of the petrophysical property of interest. These collapses can be caused, for example, due to a lithology variation. T</a:t>
            </a:r>
            <a:r>
              <a:rPr lang="en-US" sz="4200" baseline="30000" dirty="0" smtClean="0">
                <a:latin typeface="Arial"/>
                <a:cs typeface="Arial"/>
              </a:rPr>
              <a:t>he </a:t>
            </a:r>
            <a:r>
              <a:rPr lang="en-US" sz="4200" baseline="30000" dirty="0">
                <a:latin typeface="Arial"/>
                <a:cs typeface="Arial"/>
              </a:rPr>
              <a:t>available well-log data should not be considered experimental data without uncertainty. During well-logs analysis, </a:t>
            </a:r>
            <a:r>
              <a:rPr lang="en-US" sz="4200" baseline="30000" dirty="0" smtClean="0">
                <a:latin typeface="Arial"/>
                <a:cs typeface="Arial"/>
              </a:rPr>
              <a:t>it should </a:t>
            </a:r>
            <a:r>
              <a:rPr lang="en-US" sz="4200" baseline="30000" dirty="0">
                <a:latin typeface="Arial"/>
                <a:cs typeface="Arial"/>
              </a:rPr>
              <a:t>be taking into account the petro-elastic logs along with caliper log (Figure 1), in order to verify if there are some variations that might correspond to collapse zones along the well path.</a:t>
            </a:r>
            <a:endParaRPr lang="en-GB" sz="4200" baseline="30000" dirty="0">
              <a:latin typeface="Arial"/>
              <a:cs typeface="Arial"/>
            </a:endParaRPr>
          </a:p>
        </p:txBody>
      </p:sp>
      <p:sp>
        <p:nvSpPr>
          <p:cNvPr id="10" name="TextBox 9"/>
          <p:cNvSpPr txBox="1"/>
          <p:nvPr/>
        </p:nvSpPr>
        <p:spPr>
          <a:xfrm>
            <a:off x="15645577" y="35353662"/>
            <a:ext cx="12699336" cy="4965462"/>
          </a:xfrm>
          <a:prstGeom prst="rect">
            <a:avLst/>
          </a:prstGeom>
          <a:noFill/>
        </p:spPr>
        <p:txBody>
          <a:bodyPr wrap="square" rtlCol="0">
            <a:spAutoFit/>
          </a:bodyPr>
          <a:lstStyle/>
          <a:p>
            <a:pPr algn="just"/>
            <a:r>
              <a:rPr lang="en-GB" sz="5500" b="1" baseline="30000" dirty="0" smtClean="0">
                <a:latin typeface="Arial"/>
                <a:cs typeface="Arial"/>
              </a:rPr>
              <a:t>Conclusions</a:t>
            </a:r>
          </a:p>
          <a:p>
            <a:pPr algn="just"/>
            <a:endParaRPr lang="en-GB" sz="4200" baseline="30000" dirty="0">
              <a:latin typeface="Arial"/>
              <a:cs typeface="Arial"/>
            </a:endParaRPr>
          </a:p>
          <a:p>
            <a:pPr marL="0" lvl="1" algn="just"/>
            <a:r>
              <a:rPr lang="en-US" sz="4200" baseline="30000" dirty="0">
                <a:latin typeface="Arial"/>
                <a:cs typeface="Arial"/>
              </a:rPr>
              <a:t>This new methodology allows the integration of uncertain experimental data and the estimation of the petro-elastic properties measured along the well </a:t>
            </a:r>
            <a:r>
              <a:rPr lang="en-US" sz="4200" baseline="30000" dirty="0" smtClean="0">
                <a:latin typeface="Arial"/>
                <a:cs typeface="Arial"/>
              </a:rPr>
              <a:t>path</a:t>
            </a:r>
            <a:r>
              <a:rPr lang="en-US" sz="4200" baseline="30000" dirty="0">
                <a:latin typeface="Arial"/>
                <a:cs typeface="Arial"/>
              </a:rPr>
              <a:t>,</a:t>
            </a:r>
            <a:r>
              <a:rPr lang="en-US" sz="4200" baseline="30000" dirty="0" smtClean="0">
                <a:latin typeface="Arial"/>
                <a:cs typeface="Arial"/>
              </a:rPr>
              <a:t> </a:t>
            </a:r>
            <a:r>
              <a:rPr lang="en-US" sz="4200" baseline="30000" dirty="0">
                <a:latin typeface="Arial"/>
                <a:cs typeface="Arial"/>
              </a:rPr>
              <a:t>show that the use of point distributions offers a better alternative for accounting for the collapsed sections uncertainty compared to removing those sections. The inclusion of uncertainty on the experimental data increases considerably the exploration of the model parameters space, reducing the uncertainty of the properties at the well-logs. </a:t>
            </a:r>
          </a:p>
          <a:p>
            <a:pPr algn="just"/>
            <a:endParaRPr lang="pt-PT" sz="4200" baseline="30000" dirty="0">
              <a:latin typeface="Arial"/>
              <a:cs typeface="Arial"/>
            </a:endParaRPr>
          </a:p>
          <a:p>
            <a:pPr algn="just"/>
            <a:endParaRPr lang="en-GB" sz="4200" baseline="30000" dirty="0">
              <a:latin typeface="Arial"/>
              <a:cs typeface="Arial"/>
            </a:endParaRPr>
          </a:p>
        </p:txBody>
      </p:sp>
      <p:sp>
        <p:nvSpPr>
          <p:cNvPr id="11" name="TextBox 10"/>
          <p:cNvSpPr txBox="1"/>
          <p:nvPr/>
        </p:nvSpPr>
        <p:spPr>
          <a:xfrm>
            <a:off x="2159664" y="26825332"/>
            <a:ext cx="12597741" cy="830997"/>
          </a:xfrm>
          <a:prstGeom prst="rect">
            <a:avLst/>
          </a:prstGeom>
          <a:noFill/>
        </p:spPr>
        <p:txBody>
          <a:bodyPr wrap="square" rtlCol="0">
            <a:spAutoFit/>
          </a:bodyPr>
          <a:lstStyle/>
          <a:p>
            <a:pPr algn="just"/>
            <a:r>
              <a:rPr lang="en-US" sz="2400" dirty="0" smtClean="0">
                <a:latin typeface="Arial"/>
                <a:cs typeface="Arial"/>
              </a:rPr>
              <a:t>FIGURE 1: Uncertain zones of 2 wells, from the dataset applied, with respective logs (from left hand side to the right) of caliper, density, DT and DTS.</a:t>
            </a:r>
            <a:endParaRPr lang="en-US" sz="2400" dirty="0">
              <a:latin typeface="Arial"/>
              <a:cs typeface="Arial"/>
            </a:endParaRPr>
          </a:p>
        </p:txBody>
      </p:sp>
      <p:pic>
        <p:nvPicPr>
          <p:cNvPr id="5" name="Picture 4" descr="phd-open-day-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0337517" cy="8183307"/>
          </a:xfrm>
          <a:prstGeom prst="rect">
            <a:avLst/>
          </a:prstGeom>
        </p:spPr>
      </p:pic>
      <p:pic>
        <p:nvPicPr>
          <p:cNvPr id="8" name="Picture 7" descr="phd-open-day-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886107"/>
            <a:ext cx="30337516" cy="2964080"/>
          </a:xfrm>
          <a:prstGeom prst="rect">
            <a:avLst/>
          </a:prstGeom>
        </p:spPr>
      </p:pic>
      <p:sp>
        <p:nvSpPr>
          <p:cNvPr id="16" name="TextBox 15"/>
          <p:cNvSpPr txBox="1"/>
          <p:nvPr/>
        </p:nvSpPr>
        <p:spPr>
          <a:xfrm>
            <a:off x="14992438" y="40301759"/>
            <a:ext cx="15150108" cy="1938992"/>
          </a:xfrm>
          <a:prstGeom prst="rect">
            <a:avLst/>
          </a:prstGeom>
          <a:noFill/>
        </p:spPr>
        <p:txBody>
          <a:bodyPr wrap="square" rtlCol="0">
            <a:spAutoFit/>
          </a:bodyPr>
          <a:lstStyle/>
          <a:p>
            <a:pPr>
              <a:lnSpc>
                <a:spcPct val="150000"/>
              </a:lnSpc>
            </a:pPr>
            <a:r>
              <a:rPr lang="en-US" sz="4000" dirty="0" smtClean="0"/>
              <a:t>Supervisors: </a:t>
            </a:r>
            <a:r>
              <a:rPr lang="en-US" sz="4000" dirty="0" err="1" smtClean="0"/>
              <a:t>Amílcar</a:t>
            </a:r>
            <a:r>
              <a:rPr lang="en-US" sz="4000" dirty="0" smtClean="0"/>
              <a:t> </a:t>
            </a:r>
            <a:r>
              <a:rPr lang="en-US" sz="4000" dirty="0" smtClean="0"/>
              <a:t>Soares </a:t>
            </a:r>
            <a:r>
              <a:rPr lang="en-US" sz="4000" smtClean="0"/>
              <a:t>and </a:t>
            </a:r>
            <a:r>
              <a:rPr lang="en-US" sz="4000" smtClean="0"/>
              <a:t>Leonardo </a:t>
            </a:r>
            <a:r>
              <a:rPr lang="en-US" sz="4000" dirty="0" smtClean="0"/>
              <a:t>Azevedo</a:t>
            </a:r>
          </a:p>
          <a:p>
            <a:pPr>
              <a:lnSpc>
                <a:spcPct val="150000"/>
              </a:lnSpc>
            </a:pPr>
            <a:r>
              <a:rPr lang="en-US" sz="4000" dirty="0" smtClean="0"/>
              <a:t>PhD in Petroleum Engineering</a:t>
            </a:r>
          </a:p>
        </p:txBody>
      </p:sp>
      <p:grpSp>
        <p:nvGrpSpPr>
          <p:cNvPr id="4" name="Group 3"/>
          <p:cNvGrpSpPr/>
          <p:nvPr/>
        </p:nvGrpSpPr>
        <p:grpSpPr>
          <a:xfrm>
            <a:off x="2159664" y="19895364"/>
            <a:ext cx="12520767" cy="6679958"/>
            <a:chOff x="2159664" y="21038358"/>
            <a:chExt cx="12520767" cy="8305617"/>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294" y="21038358"/>
              <a:ext cx="6186137" cy="82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664" y="21049417"/>
              <a:ext cx="6334630" cy="82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p:cNvPicPr>
          <p:nvPr/>
        </p:nvPicPr>
        <p:blipFill>
          <a:blip r:embed="rId6"/>
          <a:stretch>
            <a:fillRect/>
          </a:stretch>
        </p:blipFill>
        <p:spPr>
          <a:xfrm>
            <a:off x="15641364" y="26906213"/>
            <a:ext cx="12703549" cy="6915441"/>
          </a:xfrm>
          <a:prstGeom prst="rect">
            <a:avLst/>
          </a:prstGeom>
        </p:spPr>
      </p:pic>
      <p:sp>
        <p:nvSpPr>
          <p:cNvPr id="18" name="TextBox 6"/>
          <p:cNvSpPr txBox="1"/>
          <p:nvPr/>
        </p:nvSpPr>
        <p:spPr>
          <a:xfrm>
            <a:off x="2235090" y="28283181"/>
            <a:ext cx="12597741" cy="3241913"/>
          </a:xfrm>
          <a:prstGeom prst="rect">
            <a:avLst/>
          </a:prstGeom>
          <a:noFill/>
        </p:spPr>
        <p:txBody>
          <a:bodyPr wrap="square" rtlCol="0">
            <a:spAutoFit/>
          </a:bodyPr>
          <a:lstStyle/>
          <a:p>
            <a:pPr algn="just"/>
            <a:r>
              <a:rPr lang="en-GB" sz="5500" b="1" baseline="30000" dirty="0" smtClean="0">
                <a:latin typeface="Arial"/>
                <a:cs typeface="Arial"/>
              </a:rPr>
              <a:t>Methodology</a:t>
            </a:r>
          </a:p>
          <a:p>
            <a:pPr algn="just"/>
            <a:endParaRPr lang="en-GB" sz="4200" baseline="30000" dirty="0">
              <a:latin typeface="Arial"/>
              <a:cs typeface="Arial"/>
            </a:endParaRPr>
          </a:p>
          <a:p>
            <a:pPr algn="just"/>
            <a:r>
              <a:rPr lang="en-US" sz="4200" baseline="30000" dirty="0">
                <a:latin typeface="Arial"/>
                <a:cs typeface="Arial"/>
              </a:rPr>
              <a:t>The </a:t>
            </a:r>
            <a:r>
              <a:rPr lang="en-US" sz="4200" baseline="30000" dirty="0" smtClean="0">
                <a:latin typeface="Arial"/>
                <a:cs typeface="Arial"/>
              </a:rPr>
              <a:t>new iterative </a:t>
            </a:r>
            <a:r>
              <a:rPr lang="en-US" sz="4200" baseline="30000" dirty="0">
                <a:latin typeface="Arial"/>
                <a:cs typeface="Arial"/>
              </a:rPr>
              <a:t>geostatistical seismic inversion methodology is based on the Global Stochastic Inversion (GSI; Soares, 2007) and allows the integration of well-log data measurements affected by uncertainty within the inversion procedure, recurring to stochastic sequential simulation with point </a:t>
            </a:r>
            <a:r>
              <a:rPr lang="en-US" sz="4200" baseline="30000" dirty="0" smtClean="0">
                <a:latin typeface="Arial"/>
                <a:cs typeface="Arial"/>
              </a:rPr>
              <a:t>distributions</a:t>
            </a:r>
            <a:r>
              <a:rPr lang="en-US" sz="4200" baseline="30000" dirty="0">
                <a:latin typeface="Arial"/>
                <a:cs typeface="Arial"/>
              </a:rPr>
              <a:t> </a:t>
            </a:r>
            <a:r>
              <a:rPr lang="en-US" sz="4200" baseline="30000" dirty="0" smtClean="0">
                <a:latin typeface="Arial"/>
                <a:cs typeface="Arial"/>
              </a:rPr>
              <a:t>(</a:t>
            </a:r>
            <a:r>
              <a:rPr lang="en-US" sz="4200" baseline="30000" dirty="0">
                <a:latin typeface="Arial"/>
                <a:cs typeface="Arial"/>
              </a:rPr>
              <a:t>Figure </a:t>
            </a:r>
            <a:r>
              <a:rPr lang="en-US" sz="4200" baseline="30000" dirty="0" smtClean="0">
                <a:latin typeface="Arial"/>
                <a:cs typeface="Arial"/>
              </a:rPr>
              <a:t>2).</a:t>
            </a:r>
            <a:endParaRPr lang="en-US" sz="4200" baseline="30000" dirty="0">
              <a:latin typeface="Arial"/>
              <a:cs typeface="Arial"/>
            </a:endParaRPr>
          </a:p>
        </p:txBody>
      </p:sp>
      <p:pic>
        <p:nvPicPr>
          <p:cNvPr id="25" name="Imagem 24"/>
          <p:cNvPicPr>
            <a:picLocks noChangeAspect="1"/>
          </p:cNvPicPr>
          <p:nvPr/>
        </p:nvPicPr>
        <p:blipFill>
          <a:blip r:embed="rId7"/>
          <a:stretch>
            <a:fillRect/>
          </a:stretch>
        </p:blipFill>
        <p:spPr>
          <a:xfrm>
            <a:off x="22072706" y="10928758"/>
            <a:ext cx="6145331" cy="5515365"/>
          </a:xfrm>
          <a:prstGeom prst="rect">
            <a:avLst/>
          </a:prstGeom>
        </p:spPr>
      </p:pic>
      <p:sp>
        <p:nvSpPr>
          <p:cNvPr id="27" name="TextBox 10"/>
          <p:cNvSpPr txBox="1"/>
          <p:nvPr/>
        </p:nvSpPr>
        <p:spPr>
          <a:xfrm>
            <a:off x="15620296" y="16489780"/>
            <a:ext cx="12597741" cy="830997"/>
          </a:xfrm>
          <a:prstGeom prst="rect">
            <a:avLst/>
          </a:prstGeom>
          <a:noFill/>
        </p:spPr>
        <p:txBody>
          <a:bodyPr wrap="square" rtlCol="0">
            <a:spAutoFit/>
          </a:bodyPr>
          <a:lstStyle/>
          <a:p>
            <a:pPr algn="just"/>
            <a:r>
              <a:rPr lang="en-US" sz="2400" dirty="0" smtClean="0">
                <a:latin typeface="Arial"/>
                <a:cs typeface="Arial"/>
              </a:rPr>
              <a:t>FIGURE 2: Methodology applying the simulation with point distributions (on the left) and the respective GSI tests performed in this work (on the right).</a:t>
            </a:r>
            <a:endParaRPr lang="en-US" sz="2400" dirty="0">
              <a:latin typeface="Arial"/>
              <a:cs typeface="Arial"/>
            </a:endParaRPr>
          </a:p>
        </p:txBody>
      </p:sp>
      <p:sp>
        <p:nvSpPr>
          <p:cNvPr id="30" name="TextBox 6"/>
          <p:cNvSpPr txBox="1"/>
          <p:nvPr/>
        </p:nvSpPr>
        <p:spPr>
          <a:xfrm>
            <a:off x="2159664" y="31992543"/>
            <a:ext cx="12597741" cy="7981672"/>
          </a:xfrm>
          <a:prstGeom prst="rect">
            <a:avLst/>
          </a:prstGeom>
          <a:noFill/>
        </p:spPr>
        <p:txBody>
          <a:bodyPr wrap="square" rtlCol="0">
            <a:spAutoFit/>
          </a:bodyPr>
          <a:lstStyle/>
          <a:p>
            <a:pPr algn="just"/>
            <a:r>
              <a:rPr lang="en-GB" sz="5500" b="1" baseline="30000" dirty="0" smtClean="0">
                <a:latin typeface="Arial"/>
                <a:cs typeface="Arial"/>
              </a:rPr>
              <a:t>Real Case Study</a:t>
            </a:r>
          </a:p>
          <a:p>
            <a:pPr algn="just"/>
            <a:endParaRPr lang="en-GB" sz="4200" b="1" baseline="30000" dirty="0">
              <a:latin typeface="Arial"/>
              <a:cs typeface="Arial"/>
            </a:endParaRPr>
          </a:p>
          <a:p>
            <a:pPr algn="just"/>
            <a:r>
              <a:rPr lang="en-US" sz="4200" baseline="30000" dirty="0">
                <a:latin typeface="Arial"/>
                <a:cs typeface="Arial"/>
              </a:rPr>
              <a:t>The proposed methodology was applied and implemented in a </a:t>
            </a:r>
            <a:r>
              <a:rPr lang="en-US" sz="4200" baseline="30000" dirty="0" smtClean="0">
                <a:latin typeface="Arial"/>
                <a:cs typeface="Arial"/>
              </a:rPr>
              <a:t>real </a:t>
            </a:r>
            <a:r>
              <a:rPr lang="en-US" sz="4200" baseline="30000" dirty="0">
                <a:latin typeface="Arial"/>
                <a:cs typeface="Arial"/>
              </a:rPr>
              <a:t>dataset comprising </a:t>
            </a:r>
            <a:r>
              <a:rPr lang="en-US" sz="4200" baseline="30000" dirty="0" smtClean="0">
                <a:latin typeface="Arial"/>
                <a:cs typeface="Arial"/>
              </a:rPr>
              <a:t>6 </a:t>
            </a:r>
            <a:r>
              <a:rPr lang="en-US" sz="4200" baseline="30000" dirty="0">
                <a:latin typeface="Arial"/>
                <a:cs typeface="Arial"/>
              </a:rPr>
              <a:t>wells, with Ip log data, a </a:t>
            </a:r>
            <a:r>
              <a:rPr lang="en-US" sz="4200" baseline="30000" dirty="0" err="1">
                <a:latin typeface="Arial"/>
                <a:cs typeface="Arial"/>
              </a:rPr>
              <a:t>fullstack</a:t>
            </a:r>
            <a:r>
              <a:rPr lang="en-US" sz="4200" baseline="30000" dirty="0">
                <a:latin typeface="Arial"/>
                <a:cs typeface="Arial"/>
              </a:rPr>
              <a:t> reflection seismic data and a wavelet extracted from the real </a:t>
            </a:r>
            <a:r>
              <a:rPr lang="en-US" sz="4200" baseline="30000" dirty="0" err="1">
                <a:latin typeface="Arial"/>
                <a:cs typeface="Arial"/>
              </a:rPr>
              <a:t>fullstack</a:t>
            </a:r>
            <a:r>
              <a:rPr lang="en-US" sz="4200" baseline="30000" dirty="0">
                <a:latin typeface="Arial"/>
                <a:cs typeface="Arial"/>
              </a:rPr>
              <a:t> volume. </a:t>
            </a:r>
            <a:r>
              <a:rPr lang="en-US" sz="4200" baseline="30000" dirty="0" smtClean="0">
                <a:latin typeface="Arial"/>
                <a:cs typeface="Arial"/>
              </a:rPr>
              <a:t>It was </a:t>
            </a:r>
            <a:r>
              <a:rPr lang="en-US" sz="4200" baseline="30000" dirty="0">
                <a:latin typeface="Arial"/>
                <a:cs typeface="Arial"/>
              </a:rPr>
              <a:t>assess the performance of this inversion procedure </a:t>
            </a:r>
            <a:r>
              <a:rPr lang="en-US" sz="4200" baseline="30000" dirty="0" smtClean="0">
                <a:latin typeface="Arial"/>
                <a:cs typeface="Arial"/>
              </a:rPr>
              <a:t>applying  </a:t>
            </a:r>
            <a:r>
              <a:rPr lang="en-US" sz="4200" baseline="30000" dirty="0">
                <a:latin typeface="Arial"/>
                <a:cs typeface="Arial"/>
              </a:rPr>
              <a:t>several GSI </a:t>
            </a:r>
            <a:r>
              <a:rPr lang="en-US" sz="4200" baseline="30000" dirty="0" smtClean="0">
                <a:latin typeface="Arial"/>
                <a:cs typeface="Arial"/>
              </a:rPr>
              <a:t>tests (Figure 2).</a:t>
            </a:r>
            <a:endParaRPr lang="en-US" sz="4200" baseline="30000" dirty="0">
              <a:latin typeface="Arial"/>
              <a:cs typeface="Arial"/>
            </a:endParaRPr>
          </a:p>
          <a:p>
            <a:pPr algn="just"/>
            <a:endParaRPr lang="en-US" sz="4200" baseline="30000" dirty="0" smtClean="0">
              <a:latin typeface="Arial"/>
              <a:cs typeface="Arial"/>
            </a:endParaRPr>
          </a:p>
          <a:p>
            <a:pPr algn="just"/>
            <a:r>
              <a:rPr lang="en-US" sz="4200" baseline="30000" dirty="0">
                <a:latin typeface="Arial"/>
                <a:cs typeface="Arial"/>
              </a:rPr>
              <a:t>In order to evaluate the uncertainty of the inverse solution </a:t>
            </a:r>
            <a:r>
              <a:rPr lang="en-US" sz="4200" baseline="30000" dirty="0" smtClean="0">
                <a:latin typeface="Arial"/>
                <a:cs typeface="Arial"/>
              </a:rPr>
              <a:t>it were computed, </a:t>
            </a:r>
            <a:r>
              <a:rPr lang="en-US" sz="4200" baseline="30000" dirty="0">
                <a:latin typeface="Arial"/>
                <a:cs typeface="Arial"/>
              </a:rPr>
              <a:t>from the ensemble of Ip models generated during the last iteration of all the </a:t>
            </a:r>
            <a:r>
              <a:rPr lang="en-US" sz="4200" baseline="30000" dirty="0" smtClean="0">
                <a:latin typeface="Arial"/>
                <a:cs typeface="Arial"/>
              </a:rPr>
              <a:t>tests, </a:t>
            </a:r>
            <a:r>
              <a:rPr lang="en-US" sz="4200" baseline="30000" dirty="0">
                <a:latin typeface="Arial"/>
                <a:cs typeface="Arial"/>
              </a:rPr>
              <a:t>the models corresponding the P10, P50 and P90 </a:t>
            </a:r>
            <a:r>
              <a:rPr lang="en-US" sz="4200" baseline="30000" dirty="0" smtClean="0">
                <a:latin typeface="Arial"/>
                <a:cs typeface="Arial"/>
              </a:rPr>
              <a:t>scenarios.</a:t>
            </a:r>
            <a:endParaRPr lang="en-US" sz="4200" baseline="30000" dirty="0">
              <a:latin typeface="Arial"/>
              <a:cs typeface="Arial"/>
            </a:endParaRPr>
          </a:p>
          <a:p>
            <a:pPr algn="just"/>
            <a:endParaRPr lang="en-US" sz="4200" baseline="30000" dirty="0" smtClean="0">
              <a:latin typeface="Arial"/>
              <a:cs typeface="Arial"/>
            </a:endParaRPr>
          </a:p>
          <a:p>
            <a:pPr algn="just"/>
            <a:r>
              <a:rPr lang="en-US" sz="4200" baseline="30000" dirty="0" smtClean="0">
                <a:latin typeface="Arial"/>
                <a:cs typeface="Arial"/>
              </a:rPr>
              <a:t>The </a:t>
            </a:r>
            <a:r>
              <a:rPr lang="en-US" sz="4200" baseline="30000" dirty="0">
                <a:latin typeface="Arial"/>
                <a:cs typeface="Arial"/>
              </a:rPr>
              <a:t>convergence of the inversion procedure was compared by using the inverse models retrieved from the different tests from the last iteration of the inversion procedure at the wells locations along with the real Ip log (Figure 3). </a:t>
            </a:r>
            <a:r>
              <a:rPr lang="pt-PT" sz="4200" baseline="30000" dirty="0">
                <a:latin typeface="Arial"/>
                <a:cs typeface="Arial"/>
              </a:rPr>
              <a:t> </a:t>
            </a:r>
            <a:r>
              <a:rPr lang="en-US" sz="4200" baseline="30000" dirty="0" smtClean="0">
                <a:latin typeface="Arial"/>
                <a:cs typeface="Arial"/>
              </a:rPr>
              <a:t>The </a:t>
            </a:r>
            <a:r>
              <a:rPr lang="en-US" sz="4200" baseline="30000" dirty="0">
                <a:latin typeface="Arial"/>
                <a:cs typeface="Arial"/>
              </a:rPr>
              <a:t>multidimensional scaling (MDS) technique was used to project all the Ip logs in a metric space based on the Euclidean distances between the inverted and real logs (Figure 4</a:t>
            </a:r>
            <a:r>
              <a:rPr lang="en-US" sz="4200" baseline="30000" dirty="0" smtClean="0">
                <a:latin typeface="Arial"/>
                <a:cs typeface="Arial"/>
              </a:rPr>
              <a:t>).  </a:t>
            </a:r>
          </a:p>
          <a:p>
            <a:pPr algn="just"/>
            <a:endParaRPr lang="pt-PT" sz="4200" baseline="30000" dirty="0">
              <a:latin typeface="Arial"/>
              <a:cs typeface="Arial"/>
            </a:endParaRPr>
          </a:p>
        </p:txBody>
      </p:sp>
      <p:pic>
        <p:nvPicPr>
          <p:cNvPr id="23" name="Imagem 22"/>
          <p:cNvPicPr>
            <a:picLocks noChangeAspect="1"/>
          </p:cNvPicPr>
          <p:nvPr/>
        </p:nvPicPr>
        <p:blipFill>
          <a:blip r:embed="rId8"/>
          <a:stretch>
            <a:fillRect/>
          </a:stretch>
        </p:blipFill>
        <p:spPr>
          <a:xfrm>
            <a:off x="15624508" y="17507822"/>
            <a:ext cx="12597741" cy="5931383"/>
          </a:xfrm>
          <a:prstGeom prst="rect">
            <a:avLst/>
          </a:prstGeom>
        </p:spPr>
      </p:pic>
      <p:sp>
        <p:nvSpPr>
          <p:cNvPr id="32" name="TextBox 10"/>
          <p:cNvSpPr txBox="1"/>
          <p:nvPr/>
        </p:nvSpPr>
        <p:spPr>
          <a:xfrm>
            <a:off x="15645577" y="34014404"/>
            <a:ext cx="12699336" cy="830997"/>
          </a:xfrm>
          <a:prstGeom prst="rect">
            <a:avLst/>
          </a:prstGeom>
          <a:noFill/>
        </p:spPr>
        <p:txBody>
          <a:bodyPr wrap="square" rtlCol="0">
            <a:spAutoFit/>
          </a:bodyPr>
          <a:lstStyle/>
          <a:p>
            <a:pPr algn="just"/>
            <a:r>
              <a:rPr lang="en-US" sz="2400" dirty="0" smtClean="0">
                <a:latin typeface="Arial"/>
                <a:cs typeface="Arial"/>
              </a:rPr>
              <a:t>FIGURE 4: Well-log data, from respective GSI tests without hard-data, represented into MDS space, attending all the 6 available wells, simultaneously. </a:t>
            </a:r>
            <a:endParaRPr lang="en-US" sz="2400" dirty="0">
              <a:latin typeface="Arial"/>
              <a:cs typeface="Arial"/>
            </a:endParaRPr>
          </a:p>
        </p:txBody>
      </p:sp>
      <p:sp>
        <p:nvSpPr>
          <p:cNvPr id="33" name="TextBox 10"/>
          <p:cNvSpPr txBox="1"/>
          <p:nvPr/>
        </p:nvSpPr>
        <p:spPr>
          <a:xfrm>
            <a:off x="15645577" y="23650441"/>
            <a:ext cx="12699336" cy="3416320"/>
          </a:xfrm>
          <a:prstGeom prst="rect">
            <a:avLst/>
          </a:prstGeom>
          <a:noFill/>
        </p:spPr>
        <p:txBody>
          <a:bodyPr wrap="square" rtlCol="0">
            <a:spAutoFit/>
          </a:bodyPr>
          <a:lstStyle/>
          <a:p>
            <a:pPr algn="just"/>
            <a:r>
              <a:rPr lang="en-US" sz="2400" dirty="0" smtClean="0">
                <a:latin typeface="Arial"/>
                <a:cs typeface="Arial"/>
              </a:rPr>
              <a:t>FIGURE 3: Comparison between the inverted logs from Ip models for all the tests: real Ip log (orange lines), 32 models from last iteration (black lines), P10 (red lines), P50 (blue lines) and P90 (green lines) scenarios. On the right hand side, </a:t>
            </a:r>
            <a:r>
              <a:rPr lang="en-US" sz="2400" dirty="0">
                <a:latin typeface="Arial"/>
                <a:cs typeface="Arial"/>
              </a:rPr>
              <a:t>there are </a:t>
            </a:r>
            <a:r>
              <a:rPr lang="en-US" sz="2400" dirty="0" smtClean="0">
                <a:latin typeface="Arial"/>
                <a:cs typeface="Arial"/>
              </a:rPr>
              <a:t>the caliper log and </a:t>
            </a:r>
            <a:r>
              <a:rPr lang="en-US" sz="2400" dirty="0">
                <a:latin typeface="Arial"/>
                <a:cs typeface="Arial"/>
              </a:rPr>
              <a:t>the </a:t>
            </a:r>
            <a:r>
              <a:rPr lang="en-US" sz="2400" dirty="0" smtClean="0">
                <a:latin typeface="Arial"/>
                <a:cs typeface="Arial"/>
              </a:rPr>
              <a:t>Ip log data used as hard-data. The purple color values correspond to the uncertain areas where the Ip experimental data were removed. based on the criteria that, </a:t>
            </a:r>
            <a:r>
              <a:rPr lang="pt-PT" sz="2400" dirty="0" err="1" smtClean="0">
                <a:latin typeface="Arial"/>
                <a:cs typeface="Arial"/>
              </a:rPr>
              <a:t>along</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caliper</a:t>
            </a:r>
            <a:r>
              <a:rPr lang="pt-PT" sz="2400" dirty="0" smtClean="0">
                <a:latin typeface="Arial"/>
                <a:cs typeface="Arial"/>
              </a:rPr>
              <a:t> </a:t>
            </a:r>
            <a:r>
              <a:rPr lang="pt-PT" sz="2400" dirty="0" err="1" smtClean="0">
                <a:latin typeface="Arial"/>
                <a:cs typeface="Arial"/>
              </a:rPr>
              <a:t>well</a:t>
            </a:r>
            <a:r>
              <a:rPr lang="pt-PT" sz="2400" dirty="0" smtClean="0">
                <a:latin typeface="Arial"/>
                <a:cs typeface="Arial"/>
              </a:rPr>
              <a:t> </a:t>
            </a:r>
            <a:r>
              <a:rPr lang="pt-PT" sz="2400" dirty="0" err="1" smtClean="0">
                <a:latin typeface="Arial"/>
                <a:cs typeface="Arial"/>
              </a:rPr>
              <a:t>path</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values</a:t>
            </a:r>
            <a:r>
              <a:rPr lang="pt-PT" sz="2400" dirty="0" smtClean="0">
                <a:latin typeface="Arial"/>
                <a:cs typeface="Arial"/>
              </a:rPr>
              <a:t> </a:t>
            </a:r>
            <a:r>
              <a:rPr lang="pt-PT" sz="2400" dirty="0" err="1" smtClean="0">
                <a:latin typeface="Arial"/>
                <a:cs typeface="Arial"/>
              </a:rPr>
              <a:t>that</a:t>
            </a:r>
            <a:r>
              <a:rPr lang="pt-PT" sz="2400" dirty="0" smtClean="0">
                <a:latin typeface="Arial"/>
                <a:cs typeface="Arial"/>
              </a:rPr>
              <a:t> </a:t>
            </a:r>
            <a:r>
              <a:rPr lang="pt-PT" sz="2400" dirty="0" err="1" smtClean="0">
                <a:latin typeface="Arial"/>
                <a:cs typeface="Arial"/>
              </a:rPr>
              <a:t>were</a:t>
            </a:r>
            <a:r>
              <a:rPr lang="pt-PT" sz="2400" dirty="0" smtClean="0">
                <a:latin typeface="Arial"/>
                <a:cs typeface="Arial"/>
              </a:rPr>
              <a:t> </a:t>
            </a:r>
            <a:r>
              <a:rPr lang="pt-PT" sz="2400" dirty="0" err="1" smtClean="0">
                <a:latin typeface="Arial"/>
                <a:cs typeface="Arial"/>
              </a:rPr>
              <a:t>bigger</a:t>
            </a:r>
            <a:r>
              <a:rPr lang="pt-PT" sz="2400" dirty="0" smtClean="0">
                <a:latin typeface="Arial"/>
                <a:cs typeface="Arial"/>
              </a:rPr>
              <a:t> </a:t>
            </a:r>
            <a:r>
              <a:rPr lang="pt-PT" sz="2400" dirty="0" err="1" smtClean="0">
                <a:latin typeface="Arial"/>
                <a:cs typeface="Arial"/>
              </a:rPr>
              <a:t>than</a:t>
            </a:r>
            <a:r>
              <a:rPr lang="pt-PT" sz="2400" dirty="0" smtClean="0">
                <a:latin typeface="Arial"/>
                <a:cs typeface="Arial"/>
              </a:rPr>
              <a:t> 0,22 </a:t>
            </a:r>
            <a:r>
              <a:rPr lang="pt-PT" sz="2400" dirty="0" err="1" smtClean="0">
                <a:latin typeface="Arial"/>
                <a:cs typeface="Arial"/>
              </a:rPr>
              <a:t>inch</a:t>
            </a:r>
            <a:r>
              <a:rPr lang="pt-PT" sz="2400" dirty="0" smtClean="0">
                <a:latin typeface="Arial"/>
                <a:cs typeface="Arial"/>
              </a:rPr>
              <a:t> </a:t>
            </a:r>
            <a:r>
              <a:rPr lang="pt-PT" sz="2400" dirty="0" err="1" smtClean="0">
                <a:latin typeface="Arial"/>
                <a:cs typeface="Arial"/>
              </a:rPr>
              <a:t>it</a:t>
            </a:r>
            <a:r>
              <a:rPr lang="pt-PT" sz="2400" dirty="0" smtClean="0">
                <a:latin typeface="Arial"/>
                <a:cs typeface="Arial"/>
              </a:rPr>
              <a:t> </a:t>
            </a:r>
            <a:r>
              <a:rPr lang="pt-PT" sz="2400" dirty="0" err="1" smtClean="0">
                <a:latin typeface="Arial"/>
                <a:cs typeface="Arial"/>
              </a:rPr>
              <a:t>would</a:t>
            </a:r>
            <a:r>
              <a:rPr lang="pt-PT" sz="2400" dirty="0" smtClean="0">
                <a:latin typeface="Arial"/>
                <a:cs typeface="Arial"/>
              </a:rPr>
              <a:t> </a:t>
            </a:r>
            <a:r>
              <a:rPr lang="pt-PT" sz="2400" dirty="0" err="1" smtClean="0">
                <a:latin typeface="Arial"/>
                <a:cs typeface="Arial"/>
              </a:rPr>
              <a:t>be</a:t>
            </a:r>
            <a:r>
              <a:rPr lang="pt-PT" sz="2400" dirty="0" smtClean="0">
                <a:latin typeface="Arial"/>
                <a:cs typeface="Arial"/>
              </a:rPr>
              <a:t> </a:t>
            </a:r>
            <a:r>
              <a:rPr lang="pt-PT" sz="2400" dirty="0" err="1" smtClean="0">
                <a:latin typeface="Arial"/>
                <a:cs typeface="Arial"/>
              </a:rPr>
              <a:t>removed</a:t>
            </a:r>
            <a:r>
              <a:rPr lang="pt-PT" sz="2400" dirty="0" smtClean="0">
                <a:latin typeface="Arial"/>
                <a:cs typeface="Arial"/>
              </a:rPr>
              <a:t> </a:t>
            </a:r>
            <a:r>
              <a:rPr lang="pt-PT" sz="2400" dirty="0" err="1" smtClean="0">
                <a:latin typeface="Arial"/>
                <a:cs typeface="Arial"/>
              </a:rPr>
              <a:t>on</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corresponding</a:t>
            </a:r>
            <a:r>
              <a:rPr lang="pt-PT" sz="2400" dirty="0" smtClean="0">
                <a:latin typeface="Arial"/>
                <a:cs typeface="Arial"/>
              </a:rPr>
              <a:t> Ip HD </a:t>
            </a:r>
            <a:r>
              <a:rPr lang="pt-PT" sz="2400" dirty="0" err="1" smtClean="0">
                <a:latin typeface="Arial"/>
                <a:cs typeface="Arial"/>
              </a:rPr>
              <a:t>at</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same</a:t>
            </a:r>
            <a:r>
              <a:rPr lang="pt-PT" sz="2400" dirty="0" smtClean="0">
                <a:latin typeface="Arial"/>
                <a:cs typeface="Arial"/>
              </a:rPr>
              <a:t> </a:t>
            </a:r>
            <a:r>
              <a:rPr lang="pt-PT" sz="2400" dirty="0" err="1" smtClean="0">
                <a:latin typeface="Arial"/>
                <a:cs typeface="Arial"/>
              </a:rPr>
              <a:t>location</a:t>
            </a:r>
            <a:r>
              <a:rPr lang="pt-PT" sz="2400" dirty="0" smtClean="0">
                <a:latin typeface="Arial"/>
                <a:cs typeface="Arial"/>
              </a:rPr>
              <a:t> </a:t>
            </a:r>
            <a:r>
              <a:rPr lang="pt-PT" sz="2400" dirty="0" err="1" smtClean="0">
                <a:latin typeface="Arial"/>
                <a:cs typeface="Arial"/>
              </a:rPr>
              <a:t>before</a:t>
            </a:r>
            <a:r>
              <a:rPr lang="pt-PT" sz="2400" dirty="0" smtClean="0">
                <a:latin typeface="Arial"/>
                <a:cs typeface="Arial"/>
              </a:rPr>
              <a:t> </a:t>
            </a:r>
            <a:r>
              <a:rPr lang="pt-PT" sz="2400" dirty="0" err="1" smtClean="0">
                <a:latin typeface="Arial"/>
                <a:cs typeface="Arial"/>
              </a:rPr>
              <a:t>integrate</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conditioning</a:t>
            </a:r>
            <a:r>
              <a:rPr lang="pt-PT" sz="2400" dirty="0" smtClean="0">
                <a:latin typeface="Arial"/>
                <a:cs typeface="Arial"/>
              </a:rPr>
              <a:t> </a:t>
            </a:r>
            <a:r>
              <a:rPr lang="pt-PT" sz="2400" dirty="0" err="1" smtClean="0">
                <a:latin typeface="Arial"/>
                <a:cs typeface="Arial"/>
              </a:rPr>
              <a:t>of</a:t>
            </a:r>
            <a:r>
              <a:rPr lang="pt-PT" sz="2400" dirty="0" smtClean="0">
                <a:latin typeface="Arial"/>
                <a:cs typeface="Arial"/>
              </a:rPr>
              <a:t> GSI.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presented</a:t>
            </a:r>
            <a:r>
              <a:rPr lang="pt-PT" sz="2400" dirty="0" smtClean="0">
                <a:latin typeface="Arial"/>
                <a:cs typeface="Arial"/>
              </a:rPr>
              <a:t> </a:t>
            </a:r>
            <a:r>
              <a:rPr lang="pt-PT" sz="2400" dirty="0" err="1" smtClean="0">
                <a:latin typeface="Arial"/>
                <a:cs typeface="Arial"/>
              </a:rPr>
              <a:t>results</a:t>
            </a:r>
            <a:r>
              <a:rPr lang="pt-PT" sz="2400" dirty="0" smtClean="0">
                <a:latin typeface="Arial"/>
                <a:cs typeface="Arial"/>
              </a:rPr>
              <a:t> are </a:t>
            </a:r>
            <a:r>
              <a:rPr lang="pt-PT" sz="2400" dirty="0" err="1" smtClean="0">
                <a:latin typeface="Arial"/>
                <a:cs typeface="Arial"/>
              </a:rPr>
              <a:t>from</a:t>
            </a:r>
            <a:r>
              <a:rPr lang="pt-PT" sz="2400" dirty="0" smtClean="0">
                <a:latin typeface="Arial"/>
                <a:cs typeface="Arial"/>
              </a:rPr>
              <a:t> </a:t>
            </a:r>
            <a:r>
              <a:rPr lang="pt-PT" sz="2400" dirty="0" err="1" smtClean="0">
                <a:latin typeface="Arial"/>
                <a:cs typeface="Arial"/>
              </a:rPr>
              <a:t>the</a:t>
            </a:r>
            <a:r>
              <a:rPr lang="pt-PT" sz="2400" dirty="0" smtClean="0">
                <a:latin typeface="Arial"/>
                <a:cs typeface="Arial"/>
              </a:rPr>
              <a:t> GSI </a:t>
            </a:r>
            <a:r>
              <a:rPr lang="pt-PT" sz="2400" dirty="0" err="1" smtClean="0">
                <a:latin typeface="Arial"/>
                <a:cs typeface="Arial"/>
              </a:rPr>
              <a:t>tests</a:t>
            </a:r>
            <a:r>
              <a:rPr lang="pt-PT" sz="2400" dirty="0" smtClean="0">
                <a:latin typeface="Arial"/>
                <a:cs typeface="Arial"/>
              </a:rPr>
              <a:t> </a:t>
            </a:r>
            <a:r>
              <a:rPr lang="pt-PT" sz="2400" dirty="0" err="1" smtClean="0">
                <a:latin typeface="Arial"/>
                <a:cs typeface="Arial"/>
              </a:rPr>
              <a:t>with</a:t>
            </a:r>
            <a:r>
              <a:rPr lang="pt-PT" sz="2400" dirty="0" smtClean="0">
                <a:latin typeface="Arial"/>
                <a:cs typeface="Arial"/>
              </a:rPr>
              <a:t> hard-data for </a:t>
            </a:r>
            <a:r>
              <a:rPr lang="pt-PT" sz="2400" dirty="0" err="1" smtClean="0">
                <a:latin typeface="Arial"/>
                <a:cs typeface="Arial"/>
              </a:rPr>
              <a:t>the</a:t>
            </a:r>
            <a:r>
              <a:rPr lang="pt-PT" sz="2400" dirty="0" smtClean="0">
                <a:latin typeface="Arial"/>
                <a:cs typeface="Arial"/>
              </a:rPr>
              <a:t> </a:t>
            </a:r>
            <a:r>
              <a:rPr lang="pt-PT" sz="2400" dirty="0" err="1" smtClean="0">
                <a:latin typeface="Arial"/>
                <a:cs typeface="Arial"/>
              </a:rPr>
              <a:t>well</a:t>
            </a:r>
            <a:r>
              <a:rPr lang="pt-PT" sz="2400" dirty="0" smtClean="0">
                <a:latin typeface="Arial"/>
                <a:cs typeface="Arial"/>
              </a:rPr>
              <a:t> 4.</a:t>
            </a:r>
          </a:p>
          <a:p>
            <a:pPr algn="just"/>
            <a:r>
              <a:rPr lang="en-US" sz="2400" dirty="0" smtClean="0">
                <a:latin typeface="Arial"/>
                <a:cs typeface="Arial"/>
              </a:rPr>
              <a:t> </a:t>
            </a:r>
            <a:endParaRPr lang="en-US" sz="2400" dirty="0">
              <a:latin typeface="Arial"/>
              <a:cs typeface="Arial"/>
            </a:endParaRPr>
          </a:p>
        </p:txBody>
      </p:sp>
      <p:grpSp>
        <p:nvGrpSpPr>
          <p:cNvPr id="21" name="Group 20"/>
          <p:cNvGrpSpPr/>
          <p:nvPr/>
        </p:nvGrpSpPr>
        <p:grpSpPr>
          <a:xfrm>
            <a:off x="15544799" y="10928758"/>
            <a:ext cx="6455719" cy="5543372"/>
            <a:chOff x="2193623" y="2193738"/>
            <a:chExt cx="3207319" cy="3736653"/>
          </a:xfrm>
        </p:grpSpPr>
        <p:pic>
          <p:nvPicPr>
            <p:cNvPr id="22" name="Imagem 49"/>
            <p:cNvPicPr>
              <a:picLocks noChangeAspect="1"/>
            </p:cNvPicPr>
            <p:nvPr/>
          </p:nvPicPr>
          <p:blipFill>
            <a:blip r:embed="rId9"/>
            <a:stretch>
              <a:fillRect/>
            </a:stretch>
          </p:blipFill>
          <p:spPr>
            <a:xfrm>
              <a:off x="2416143" y="3513748"/>
              <a:ext cx="2967707" cy="2416643"/>
            </a:xfrm>
            <a:prstGeom prst="rect">
              <a:avLst/>
            </a:prstGeom>
          </p:spPr>
        </p:pic>
        <p:pic>
          <p:nvPicPr>
            <p:cNvPr id="24" name="Picture 23"/>
            <p:cNvPicPr>
              <a:picLocks noChangeAspect="1"/>
            </p:cNvPicPr>
            <p:nvPr/>
          </p:nvPicPr>
          <p:blipFill>
            <a:blip r:embed="rId10"/>
            <a:stretch>
              <a:fillRect/>
            </a:stretch>
          </p:blipFill>
          <p:spPr>
            <a:xfrm>
              <a:off x="4335367" y="2193738"/>
              <a:ext cx="1065575" cy="1896053"/>
            </a:xfrm>
            <a:prstGeom prst="rect">
              <a:avLst/>
            </a:prstGeom>
          </p:spPr>
        </p:pic>
        <p:pic>
          <p:nvPicPr>
            <p:cNvPr id="28" name="Picture 27"/>
            <p:cNvPicPr>
              <a:picLocks noChangeAspect="1"/>
            </p:cNvPicPr>
            <p:nvPr/>
          </p:nvPicPr>
          <p:blipFill>
            <a:blip r:embed="rId11"/>
            <a:stretch>
              <a:fillRect/>
            </a:stretch>
          </p:blipFill>
          <p:spPr>
            <a:xfrm>
              <a:off x="3346393" y="2287743"/>
              <a:ext cx="1178561" cy="801568"/>
            </a:xfrm>
            <a:prstGeom prst="rect">
              <a:avLst/>
            </a:prstGeom>
          </p:spPr>
        </p:pic>
        <p:pic>
          <p:nvPicPr>
            <p:cNvPr id="29" name="Picture 28"/>
            <p:cNvPicPr>
              <a:picLocks noChangeAspect="1"/>
            </p:cNvPicPr>
            <p:nvPr/>
          </p:nvPicPr>
          <p:blipFill>
            <a:blip r:embed="rId12"/>
            <a:stretch>
              <a:fillRect/>
            </a:stretch>
          </p:blipFill>
          <p:spPr>
            <a:xfrm>
              <a:off x="2193623" y="2269312"/>
              <a:ext cx="1145803" cy="819999"/>
            </a:xfrm>
            <a:prstGeom prst="rect">
              <a:avLst/>
            </a:prstGeom>
          </p:spPr>
        </p:pic>
        <p:sp>
          <p:nvSpPr>
            <p:cNvPr id="31" name="Oval 30"/>
            <p:cNvSpPr/>
            <p:nvPr/>
          </p:nvSpPr>
          <p:spPr>
            <a:xfrm>
              <a:off x="2931208" y="3388412"/>
              <a:ext cx="1136592" cy="9699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cxnSp>
          <p:nvCxnSpPr>
            <p:cNvPr id="34" name="Straight Arrow Connector 33"/>
            <p:cNvCxnSpPr>
              <a:stCxn id="29" idx="2"/>
            </p:cNvCxnSpPr>
            <p:nvPr/>
          </p:nvCxnSpPr>
          <p:spPr>
            <a:xfrm>
              <a:off x="2766525" y="3089311"/>
              <a:ext cx="383313" cy="31191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8" idx="2"/>
            </p:cNvCxnSpPr>
            <p:nvPr/>
          </p:nvCxnSpPr>
          <p:spPr>
            <a:xfrm flipH="1">
              <a:off x="3802879" y="3089311"/>
              <a:ext cx="132795" cy="311918"/>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203241" y="3307225"/>
              <a:ext cx="264252" cy="200831"/>
            </a:xfrm>
            <a:prstGeom prst="straightConnector1">
              <a:avLst/>
            </a:prstGeom>
            <a:ln w="127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2507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5533</TotalTime>
  <Words>686</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Telma Baptista</dc:creator>
  <cp:lastModifiedBy>Amilcar Soares</cp:lastModifiedBy>
  <cp:revision>72</cp:revision>
  <dcterms:created xsi:type="dcterms:W3CDTF">2015-10-09T11:14:20Z</dcterms:created>
  <dcterms:modified xsi:type="dcterms:W3CDTF">2016-05-11T10:49:29Z</dcterms:modified>
</cp:coreProperties>
</file>