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30275213" cy="42811700"/>
  <p:notesSz cx="6858000" cy="9144000"/>
  <p:defaultTextStyle>
    <a:defPPr>
      <a:defRPr lang="en-US"/>
    </a:defPPr>
    <a:lvl1pPr marL="0" algn="l" defTabSz="2088170" rtl="0" eaLnBrk="1" latinLnBrk="0" hangingPunct="1">
      <a:defRPr sz="8200" kern="1200">
        <a:solidFill>
          <a:schemeClr val="tx1"/>
        </a:solidFill>
        <a:latin typeface="+mn-lt"/>
        <a:ea typeface="+mn-ea"/>
        <a:cs typeface="+mn-cs"/>
      </a:defRPr>
    </a:lvl1pPr>
    <a:lvl2pPr marL="2088170" algn="l" defTabSz="2088170" rtl="0" eaLnBrk="1" latinLnBrk="0" hangingPunct="1">
      <a:defRPr sz="8200" kern="1200">
        <a:solidFill>
          <a:schemeClr val="tx1"/>
        </a:solidFill>
        <a:latin typeface="+mn-lt"/>
        <a:ea typeface="+mn-ea"/>
        <a:cs typeface="+mn-cs"/>
      </a:defRPr>
    </a:lvl2pPr>
    <a:lvl3pPr marL="4176339" algn="l" defTabSz="2088170" rtl="0" eaLnBrk="1" latinLnBrk="0" hangingPunct="1">
      <a:defRPr sz="8200" kern="1200">
        <a:solidFill>
          <a:schemeClr val="tx1"/>
        </a:solidFill>
        <a:latin typeface="+mn-lt"/>
        <a:ea typeface="+mn-ea"/>
        <a:cs typeface="+mn-cs"/>
      </a:defRPr>
    </a:lvl3pPr>
    <a:lvl4pPr marL="6264509" algn="l" defTabSz="2088170" rtl="0" eaLnBrk="1" latinLnBrk="0" hangingPunct="1">
      <a:defRPr sz="8200" kern="1200">
        <a:solidFill>
          <a:schemeClr val="tx1"/>
        </a:solidFill>
        <a:latin typeface="+mn-lt"/>
        <a:ea typeface="+mn-ea"/>
        <a:cs typeface="+mn-cs"/>
      </a:defRPr>
    </a:lvl4pPr>
    <a:lvl5pPr marL="8352678" algn="l" defTabSz="2088170" rtl="0" eaLnBrk="1" latinLnBrk="0" hangingPunct="1">
      <a:defRPr sz="8200" kern="1200">
        <a:solidFill>
          <a:schemeClr val="tx1"/>
        </a:solidFill>
        <a:latin typeface="+mn-lt"/>
        <a:ea typeface="+mn-ea"/>
        <a:cs typeface="+mn-cs"/>
      </a:defRPr>
    </a:lvl5pPr>
    <a:lvl6pPr marL="10440848" algn="l" defTabSz="2088170" rtl="0" eaLnBrk="1" latinLnBrk="0" hangingPunct="1">
      <a:defRPr sz="8200" kern="1200">
        <a:solidFill>
          <a:schemeClr val="tx1"/>
        </a:solidFill>
        <a:latin typeface="+mn-lt"/>
        <a:ea typeface="+mn-ea"/>
        <a:cs typeface="+mn-cs"/>
      </a:defRPr>
    </a:lvl6pPr>
    <a:lvl7pPr marL="12529017" algn="l" defTabSz="2088170" rtl="0" eaLnBrk="1" latinLnBrk="0" hangingPunct="1">
      <a:defRPr sz="8200" kern="1200">
        <a:solidFill>
          <a:schemeClr val="tx1"/>
        </a:solidFill>
        <a:latin typeface="+mn-lt"/>
        <a:ea typeface="+mn-ea"/>
        <a:cs typeface="+mn-cs"/>
      </a:defRPr>
    </a:lvl7pPr>
    <a:lvl8pPr marL="14617187" algn="l" defTabSz="2088170" rtl="0" eaLnBrk="1" latinLnBrk="0" hangingPunct="1">
      <a:defRPr sz="8200" kern="1200">
        <a:solidFill>
          <a:schemeClr val="tx1"/>
        </a:solidFill>
        <a:latin typeface="+mn-lt"/>
        <a:ea typeface="+mn-ea"/>
        <a:cs typeface="+mn-cs"/>
      </a:defRPr>
    </a:lvl8pPr>
    <a:lvl9pPr marL="16705356" algn="l" defTabSz="2088170"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4">
          <p15:clr>
            <a:srgbClr val="A4A3A4"/>
          </p15:clr>
        </p15:guide>
        <p15:guide id="2" pos="95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55" d="100"/>
          <a:sy n="55" d="100"/>
        </p:scale>
        <p:origin x="-366" y="-9822"/>
      </p:cViewPr>
      <p:guideLst>
        <p:guide orient="horz" pos="13484"/>
        <p:guide pos="953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P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60D433-6D1D-45B3-AB0D-E45C9557B72A}" type="datetimeFigureOut">
              <a:rPr lang="pt-PT" smtClean="0"/>
              <a:t>07-05-2016</a:t>
            </a:fld>
            <a:endParaRPr lang="pt-PT"/>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pt-P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P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444E38-91A7-4DB1-BDE7-39D137C253B4}" type="slidenum">
              <a:rPr lang="pt-PT" smtClean="0"/>
              <a:t>‹#›</a:t>
            </a:fld>
            <a:endParaRPr lang="pt-PT"/>
          </a:p>
        </p:txBody>
      </p:sp>
    </p:spTree>
    <p:extLst>
      <p:ext uri="{BB962C8B-B14F-4D97-AF65-F5344CB8AC3E}">
        <p14:creationId xmlns:p14="http://schemas.microsoft.com/office/powerpoint/2010/main" val="2532583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pt-PT" dirty="0"/>
          </a:p>
        </p:txBody>
      </p:sp>
      <p:sp>
        <p:nvSpPr>
          <p:cNvPr id="4" name="Slide Number Placeholder 3"/>
          <p:cNvSpPr>
            <a:spLocks noGrp="1"/>
          </p:cNvSpPr>
          <p:nvPr>
            <p:ph type="sldNum" sz="quarter" idx="10"/>
          </p:nvPr>
        </p:nvSpPr>
        <p:spPr/>
        <p:txBody>
          <a:bodyPr/>
          <a:lstStyle/>
          <a:p>
            <a:fld id="{FD444E38-91A7-4DB1-BDE7-39D137C253B4}" type="slidenum">
              <a:rPr lang="pt-PT" smtClean="0"/>
              <a:t>1</a:t>
            </a:fld>
            <a:endParaRPr lang="pt-PT"/>
          </a:p>
        </p:txBody>
      </p:sp>
    </p:spTree>
    <p:extLst>
      <p:ext uri="{BB962C8B-B14F-4D97-AF65-F5344CB8AC3E}">
        <p14:creationId xmlns:p14="http://schemas.microsoft.com/office/powerpoint/2010/main" val="40337563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13299379"/>
            <a:ext cx="25733931" cy="9176767"/>
          </a:xfrm>
        </p:spPr>
        <p:txBody>
          <a:bodyPr/>
          <a:lstStyle/>
          <a:p>
            <a:r>
              <a:rPr lang="pt-PT" smtClean="0"/>
              <a:t>Click to edit Master title style</a:t>
            </a:r>
            <a:endParaRPr lang="en-US"/>
          </a:p>
        </p:txBody>
      </p:sp>
      <p:sp>
        <p:nvSpPr>
          <p:cNvPr id="3" name="Subtitle 2"/>
          <p:cNvSpPr>
            <a:spLocks noGrp="1"/>
          </p:cNvSpPr>
          <p:nvPr>
            <p:ph type="subTitle" idx="1"/>
          </p:nvPr>
        </p:nvSpPr>
        <p:spPr>
          <a:xfrm>
            <a:off x="4541282" y="24259963"/>
            <a:ext cx="21192649" cy="10940768"/>
          </a:xfrm>
        </p:spPr>
        <p:txBody>
          <a:bodyPr/>
          <a:lstStyle>
            <a:lvl1pPr marL="0" indent="0" algn="ctr">
              <a:buNone/>
              <a:defRPr>
                <a:solidFill>
                  <a:schemeClr val="tx1">
                    <a:tint val="75000"/>
                  </a:schemeClr>
                </a:solidFill>
              </a:defRPr>
            </a:lvl1pPr>
            <a:lvl2pPr marL="2088170" indent="0" algn="ctr">
              <a:buNone/>
              <a:defRPr>
                <a:solidFill>
                  <a:schemeClr val="tx1">
                    <a:tint val="75000"/>
                  </a:schemeClr>
                </a:solidFill>
              </a:defRPr>
            </a:lvl2pPr>
            <a:lvl3pPr marL="4176339" indent="0" algn="ctr">
              <a:buNone/>
              <a:defRPr>
                <a:solidFill>
                  <a:schemeClr val="tx1">
                    <a:tint val="75000"/>
                  </a:schemeClr>
                </a:solidFill>
              </a:defRPr>
            </a:lvl3pPr>
            <a:lvl4pPr marL="6264509" indent="0" algn="ctr">
              <a:buNone/>
              <a:defRPr>
                <a:solidFill>
                  <a:schemeClr val="tx1">
                    <a:tint val="75000"/>
                  </a:schemeClr>
                </a:solidFill>
              </a:defRPr>
            </a:lvl4pPr>
            <a:lvl5pPr marL="8352678" indent="0" algn="ctr">
              <a:buNone/>
              <a:defRPr>
                <a:solidFill>
                  <a:schemeClr val="tx1">
                    <a:tint val="75000"/>
                  </a:schemeClr>
                </a:solidFill>
              </a:defRPr>
            </a:lvl5pPr>
            <a:lvl6pPr marL="10440848" indent="0" algn="ctr">
              <a:buNone/>
              <a:defRPr>
                <a:solidFill>
                  <a:schemeClr val="tx1">
                    <a:tint val="75000"/>
                  </a:schemeClr>
                </a:solidFill>
              </a:defRPr>
            </a:lvl6pPr>
            <a:lvl7pPr marL="12529017" indent="0" algn="ctr">
              <a:buNone/>
              <a:defRPr>
                <a:solidFill>
                  <a:schemeClr val="tx1">
                    <a:tint val="75000"/>
                  </a:schemeClr>
                </a:solidFill>
              </a:defRPr>
            </a:lvl7pPr>
            <a:lvl8pPr marL="14617187" indent="0" algn="ctr">
              <a:buNone/>
              <a:defRPr>
                <a:solidFill>
                  <a:schemeClr val="tx1">
                    <a:tint val="75000"/>
                  </a:schemeClr>
                </a:solidFill>
              </a:defRPr>
            </a:lvl8pPr>
            <a:lvl9pPr marL="16705356" indent="0" algn="ctr">
              <a:buNone/>
              <a:defRPr>
                <a:solidFill>
                  <a:schemeClr val="tx1">
                    <a:tint val="75000"/>
                  </a:schemeClr>
                </a:solidFill>
              </a:defRPr>
            </a:lvl9pPr>
          </a:lstStyle>
          <a:p>
            <a:r>
              <a:rPr lang="pt-PT" smtClean="0"/>
              <a:t>Click to edit Master subtitle style</a:t>
            </a:r>
            <a:endParaRPr lang="en-US"/>
          </a:p>
        </p:txBody>
      </p:sp>
      <p:sp>
        <p:nvSpPr>
          <p:cNvPr id="4" name="Date Placeholder 3"/>
          <p:cNvSpPr>
            <a:spLocks noGrp="1"/>
          </p:cNvSpPr>
          <p:nvPr>
            <p:ph type="dt" sz="half" idx="10"/>
          </p:nvPr>
        </p:nvSpPr>
        <p:spPr/>
        <p:txBody>
          <a:bodyPr/>
          <a:lstStyle/>
          <a:p>
            <a:fld id="{12C1A0C2-F74C-2E4F-9798-31C914B23A03}" type="datetimeFigureOut">
              <a:rPr lang="en-US" smtClean="0"/>
              <a:t>5/7/2016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F0D45C-9102-BF48-91BE-AE5977AD89FA}" type="slidenum">
              <a:rPr lang="en-US" smtClean="0"/>
              <a:t>‹#›</a:t>
            </a:fld>
            <a:endParaRPr lang="en-US"/>
          </a:p>
        </p:txBody>
      </p:sp>
    </p:spTree>
    <p:extLst>
      <p:ext uri="{BB962C8B-B14F-4D97-AF65-F5344CB8AC3E}">
        <p14:creationId xmlns:p14="http://schemas.microsoft.com/office/powerpoint/2010/main" val="2709980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Date Placeholder 3"/>
          <p:cNvSpPr>
            <a:spLocks noGrp="1"/>
          </p:cNvSpPr>
          <p:nvPr>
            <p:ph type="dt" sz="half" idx="10"/>
          </p:nvPr>
        </p:nvSpPr>
        <p:spPr/>
        <p:txBody>
          <a:bodyPr/>
          <a:lstStyle/>
          <a:p>
            <a:fld id="{12C1A0C2-F74C-2E4F-9798-31C914B23A03}" type="datetimeFigureOut">
              <a:rPr lang="en-US" smtClean="0"/>
              <a:t>5/7/2016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F0D45C-9102-BF48-91BE-AE5977AD89FA}" type="slidenum">
              <a:rPr lang="en-US" smtClean="0"/>
              <a:t>‹#›</a:t>
            </a:fld>
            <a:endParaRPr lang="en-US"/>
          </a:p>
        </p:txBody>
      </p:sp>
    </p:spTree>
    <p:extLst>
      <p:ext uri="{BB962C8B-B14F-4D97-AF65-F5344CB8AC3E}">
        <p14:creationId xmlns:p14="http://schemas.microsoft.com/office/powerpoint/2010/main" val="1315407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676283" y="10702928"/>
            <a:ext cx="22548726" cy="228031763"/>
          </a:xfrm>
        </p:spPr>
        <p:txBody>
          <a:bodyPr vert="eaVert"/>
          <a:lstStyle/>
          <a:p>
            <a:r>
              <a:rPr lang="pt-PT" smtClean="0"/>
              <a:t>Click to edit Master title style</a:t>
            </a:r>
            <a:endParaRPr lang="en-US"/>
          </a:p>
        </p:txBody>
      </p:sp>
      <p:sp>
        <p:nvSpPr>
          <p:cNvPr id="3" name="Vertical Text Placeholder 2"/>
          <p:cNvSpPr>
            <a:spLocks noGrp="1"/>
          </p:cNvSpPr>
          <p:nvPr>
            <p:ph type="body" orient="vert" idx="1"/>
          </p:nvPr>
        </p:nvSpPr>
        <p:spPr>
          <a:xfrm>
            <a:off x="5014332" y="10702928"/>
            <a:ext cx="67157362" cy="228031763"/>
          </a:xfrm>
        </p:spPr>
        <p:txBody>
          <a:bodyPr vert="eaVert"/>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Date Placeholder 3"/>
          <p:cNvSpPr>
            <a:spLocks noGrp="1"/>
          </p:cNvSpPr>
          <p:nvPr>
            <p:ph type="dt" sz="half" idx="10"/>
          </p:nvPr>
        </p:nvSpPr>
        <p:spPr/>
        <p:txBody>
          <a:bodyPr/>
          <a:lstStyle/>
          <a:p>
            <a:fld id="{12C1A0C2-F74C-2E4F-9798-31C914B23A03}" type="datetimeFigureOut">
              <a:rPr lang="en-US" smtClean="0"/>
              <a:t>5/7/2016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F0D45C-9102-BF48-91BE-AE5977AD89FA}" type="slidenum">
              <a:rPr lang="en-US" smtClean="0"/>
              <a:t>‹#›</a:t>
            </a:fld>
            <a:endParaRPr lang="en-US"/>
          </a:p>
        </p:txBody>
      </p:sp>
    </p:spTree>
    <p:extLst>
      <p:ext uri="{BB962C8B-B14F-4D97-AF65-F5344CB8AC3E}">
        <p14:creationId xmlns:p14="http://schemas.microsoft.com/office/powerpoint/2010/main" val="3948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lang="en-US"/>
          </a:p>
        </p:txBody>
      </p:sp>
      <p:sp>
        <p:nvSpPr>
          <p:cNvPr id="3" name="Content Placeholder 2"/>
          <p:cNvSpPr>
            <a:spLocks noGrp="1"/>
          </p:cNvSpPr>
          <p:nvPr>
            <p:ph idx="1"/>
          </p:nvPr>
        </p:nvSpPr>
        <p:spPr/>
        <p:txBody>
          <a:body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Date Placeholder 3"/>
          <p:cNvSpPr>
            <a:spLocks noGrp="1"/>
          </p:cNvSpPr>
          <p:nvPr>
            <p:ph type="dt" sz="half" idx="10"/>
          </p:nvPr>
        </p:nvSpPr>
        <p:spPr/>
        <p:txBody>
          <a:bodyPr/>
          <a:lstStyle/>
          <a:p>
            <a:fld id="{12C1A0C2-F74C-2E4F-9798-31C914B23A03}" type="datetimeFigureOut">
              <a:rPr lang="en-US" smtClean="0"/>
              <a:t>5/7/2016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F0D45C-9102-BF48-91BE-AE5977AD89FA}" type="slidenum">
              <a:rPr lang="en-US" smtClean="0"/>
              <a:t>‹#›</a:t>
            </a:fld>
            <a:endParaRPr lang="en-US"/>
          </a:p>
        </p:txBody>
      </p:sp>
    </p:spTree>
    <p:extLst>
      <p:ext uri="{BB962C8B-B14F-4D97-AF65-F5344CB8AC3E}">
        <p14:creationId xmlns:p14="http://schemas.microsoft.com/office/powerpoint/2010/main" val="918580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533" y="27510485"/>
            <a:ext cx="25733931" cy="8502879"/>
          </a:xfrm>
        </p:spPr>
        <p:txBody>
          <a:bodyPr anchor="t"/>
          <a:lstStyle>
            <a:lvl1pPr algn="l">
              <a:defRPr sz="18300" b="1" cap="all"/>
            </a:lvl1pPr>
          </a:lstStyle>
          <a:p>
            <a:r>
              <a:rPr lang="pt-PT" smtClean="0"/>
              <a:t>Click to edit Master title style</a:t>
            </a:r>
            <a:endParaRPr lang="en-US"/>
          </a:p>
        </p:txBody>
      </p:sp>
      <p:sp>
        <p:nvSpPr>
          <p:cNvPr id="3" name="Text Placeholder 2"/>
          <p:cNvSpPr>
            <a:spLocks noGrp="1"/>
          </p:cNvSpPr>
          <p:nvPr>
            <p:ph type="body" idx="1"/>
          </p:nvPr>
        </p:nvSpPr>
        <p:spPr>
          <a:xfrm>
            <a:off x="2391533" y="18145428"/>
            <a:ext cx="25733931" cy="9365056"/>
          </a:xfrm>
        </p:spPr>
        <p:txBody>
          <a:bodyPr anchor="b"/>
          <a:lstStyle>
            <a:lvl1pPr marL="0" indent="0">
              <a:buNone/>
              <a:defRPr sz="9100">
                <a:solidFill>
                  <a:schemeClr val="tx1">
                    <a:tint val="75000"/>
                  </a:schemeClr>
                </a:solidFill>
              </a:defRPr>
            </a:lvl1pPr>
            <a:lvl2pPr marL="2088170" indent="0">
              <a:buNone/>
              <a:defRPr sz="8200">
                <a:solidFill>
                  <a:schemeClr val="tx1">
                    <a:tint val="75000"/>
                  </a:schemeClr>
                </a:solidFill>
              </a:defRPr>
            </a:lvl2pPr>
            <a:lvl3pPr marL="4176339" indent="0">
              <a:buNone/>
              <a:defRPr sz="7300">
                <a:solidFill>
                  <a:schemeClr val="tx1">
                    <a:tint val="75000"/>
                  </a:schemeClr>
                </a:solidFill>
              </a:defRPr>
            </a:lvl3pPr>
            <a:lvl4pPr marL="6264509" indent="0">
              <a:buNone/>
              <a:defRPr sz="6400">
                <a:solidFill>
                  <a:schemeClr val="tx1">
                    <a:tint val="75000"/>
                  </a:schemeClr>
                </a:solidFill>
              </a:defRPr>
            </a:lvl4pPr>
            <a:lvl5pPr marL="8352678" indent="0">
              <a:buNone/>
              <a:defRPr sz="6400">
                <a:solidFill>
                  <a:schemeClr val="tx1">
                    <a:tint val="75000"/>
                  </a:schemeClr>
                </a:solidFill>
              </a:defRPr>
            </a:lvl5pPr>
            <a:lvl6pPr marL="10440848" indent="0">
              <a:buNone/>
              <a:defRPr sz="6400">
                <a:solidFill>
                  <a:schemeClr val="tx1">
                    <a:tint val="75000"/>
                  </a:schemeClr>
                </a:solidFill>
              </a:defRPr>
            </a:lvl6pPr>
            <a:lvl7pPr marL="12529017" indent="0">
              <a:buNone/>
              <a:defRPr sz="6400">
                <a:solidFill>
                  <a:schemeClr val="tx1">
                    <a:tint val="75000"/>
                  </a:schemeClr>
                </a:solidFill>
              </a:defRPr>
            </a:lvl7pPr>
            <a:lvl8pPr marL="14617187" indent="0">
              <a:buNone/>
              <a:defRPr sz="6400">
                <a:solidFill>
                  <a:schemeClr val="tx1">
                    <a:tint val="75000"/>
                  </a:schemeClr>
                </a:solidFill>
              </a:defRPr>
            </a:lvl8pPr>
            <a:lvl9pPr marL="16705356" indent="0">
              <a:buNone/>
              <a:defRPr sz="6400">
                <a:solidFill>
                  <a:schemeClr val="tx1">
                    <a:tint val="75000"/>
                  </a:schemeClr>
                </a:solidFill>
              </a:defRPr>
            </a:lvl9pPr>
          </a:lstStyle>
          <a:p>
            <a:pPr lvl="0"/>
            <a:r>
              <a:rPr lang="pt-PT" smtClean="0"/>
              <a:t>Click to edit Master text styles</a:t>
            </a:r>
          </a:p>
        </p:txBody>
      </p:sp>
      <p:sp>
        <p:nvSpPr>
          <p:cNvPr id="4" name="Date Placeholder 3"/>
          <p:cNvSpPr>
            <a:spLocks noGrp="1"/>
          </p:cNvSpPr>
          <p:nvPr>
            <p:ph type="dt" sz="half" idx="10"/>
          </p:nvPr>
        </p:nvSpPr>
        <p:spPr/>
        <p:txBody>
          <a:bodyPr/>
          <a:lstStyle/>
          <a:p>
            <a:fld id="{12C1A0C2-F74C-2E4F-9798-31C914B23A03}" type="datetimeFigureOut">
              <a:rPr lang="en-US" smtClean="0"/>
              <a:t>5/7/2016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F0D45C-9102-BF48-91BE-AE5977AD89FA}" type="slidenum">
              <a:rPr lang="en-US" smtClean="0"/>
              <a:t>‹#›</a:t>
            </a:fld>
            <a:endParaRPr lang="en-US"/>
          </a:p>
        </p:txBody>
      </p:sp>
    </p:spTree>
    <p:extLst>
      <p:ext uri="{BB962C8B-B14F-4D97-AF65-F5344CB8AC3E}">
        <p14:creationId xmlns:p14="http://schemas.microsoft.com/office/powerpoint/2010/main" val="1893432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lang="en-US"/>
          </a:p>
        </p:txBody>
      </p:sp>
      <p:sp>
        <p:nvSpPr>
          <p:cNvPr id="3" name="Content Placeholder 2"/>
          <p:cNvSpPr>
            <a:spLocks noGrp="1"/>
          </p:cNvSpPr>
          <p:nvPr>
            <p:ph sz="half" idx="1"/>
          </p:nvPr>
        </p:nvSpPr>
        <p:spPr>
          <a:xfrm>
            <a:off x="5014332" y="62364364"/>
            <a:ext cx="44850417" cy="176370327"/>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Content Placeholder 3"/>
          <p:cNvSpPr>
            <a:spLocks noGrp="1"/>
          </p:cNvSpPr>
          <p:nvPr>
            <p:ph sz="half" idx="2"/>
          </p:nvPr>
        </p:nvSpPr>
        <p:spPr>
          <a:xfrm>
            <a:off x="50369338" y="62364364"/>
            <a:ext cx="44855671" cy="176370327"/>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5" name="Date Placeholder 4"/>
          <p:cNvSpPr>
            <a:spLocks noGrp="1"/>
          </p:cNvSpPr>
          <p:nvPr>
            <p:ph type="dt" sz="half" idx="10"/>
          </p:nvPr>
        </p:nvSpPr>
        <p:spPr/>
        <p:txBody>
          <a:bodyPr/>
          <a:lstStyle/>
          <a:p>
            <a:fld id="{12C1A0C2-F74C-2E4F-9798-31C914B23A03}" type="datetimeFigureOut">
              <a:rPr lang="en-US" smtClean="0"/>
              <a:t>5/7/2016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F0D45C-9102-BF48-91BE-AE5977AD89FA}" type="slidenum">
              <a:rPr lang="en-US" smtClean="0"/>
              <a:t>‹#›</a:t>
            </a:fld>
            <a:endParaRPr lang="en-US"/>
          </a:p>
        </p:txBody>
      </p:sp>
    </p:spTree>
    <p:extLst>
      <p:ext uri="{BB962C8B-B14F-4D97-AF65-F5344CB8AC3E}">
        <p14:creationId xmlns:p14="http://schemas.microsoft.com/office/powerpoint/2010/main" val="2418694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3761" y="1714453"/>
            <a:ext cx="27247692" cy="7135283"/>
          </a:xfrm>
        </p:spPr>
        <p:txBody>
          <a:bodyPr/>
          <a:lstStyle>
            <a:lvl1pPr>
              <a:defRPr/>
            </a:lvl1pPr>
          </a:lstStyle>
          <a:p>
            <a:r>
              <a:rPr lang="pt-PT" smtClean="0"/>
              <a:t>Click to edit Master title style</a:t>
            </a:r>
            <a:endParaRPr lang="en-US"/>
          </a:p>
        </p:txBody>
      </p:sp>
      <p:sp>
        <p:nvSpPr>
          <p:cNvPr id="3" name="Text Placeholder 2"/>
          <p:cNvSpPr>
            <a:spLocks noGrp="1"/>
          </p:cNvSpPr>
          <p:nvPr>
            <p:ph type="body" idx="1"/>
          </p:nvPr>
        </p:nvSpPr>
        <p:spPr>
          <a:xfrm>
            <a:off x="1513761" y="9583085"/>
            <a:ext cx="13376810" cy="3993774"/>
          </a:xfrm>
        </p:spPr>
        <p:txBody>
          <a:bodyPr anchor="b"/>
          <a:lstStyle>
            <a:lvl1pPr marL="0" indent="0">
              <a:buNone/>
              <a:defRPr sz="11000" b="1"/>
            </a:lvl1pPr>
            <a:lvl2pPr marL="2088170" indent="0">
              <a:buNone/>
              <a:defRPr sz="9100" b="1"/>
            </a:lvl2pPr>
            <a:lvl3pPr marL="4176339" indent="0">
              <a:buNone/>
              <a:defRPr sz="8200" b="1"/>
            </a:lvl3pPr>
            <a:lvl4pPr marL="6264509" indent="0">
              <a:buNone/>
              <a:defRPr sz="7300" b="1"/>
            </a:lvl4pPr>
            <a:lvl5pPr marL="8352678" indent="0">
              <a:buNone/>
              <a:defRPr sz="7300" b="1"/>
            </a:lvl5pPr>
            <a:lvl6pPr marL="10440848" indent="0">
              <a:buNone/>
              <a:defRPr sz="7300" b="1"/>
            </a:lvl6pPr>
            <a:lvl7pPr marL="12529017" indent="0">
              <a:buNone/>
              <a:defRPr sz="7300" b="1"/>
            </a:lvl7pPr>
            <a:lvl8pPr marL="14617187" indent="0">
              <a:buNone/>
              <a:defRPr sz="7300" b="1"/>
            </a:lvl8pPr>
            <a:lvl9pPr marL="16705356" indent="0">
              <a:buNone/>
              <a:defRPr sz="7300" b="1"/>
            </a:lvl9pPr>
          </a:lstStyle>
          <a:p>
            <a:pPr lvl="0"/>
            <a:r>
              <a:rPr lang="pt-PT" smtClean="0"/>
              <a:t>Click to edit Master text styles</a:t>
            </a:r>
          </a:p>
        </p:txBody>
      </p:sp>
      <p:sp>
        <p:nvSpPr>
          <p:cNvPr id="4" name="Content Placeholder 3"/>
          <p:cNvSpPr>
            <a:spLocks noGrp="1"/>
          </p:cNvSpPr>
          <p:nvPr>
            <p:ph sz="half" idx="2"/>
          </p:nvPr>
        </p:nvSpPr>
        <p:spPr>
          <a:xfrm>
            <a:off x="1513761" y="13576859"/>
            <a:ext cx="13376810" cy="24666281"/>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5" name="Text Placeholder 4"/>
          <p:cNvSpPr>
            <a:spLocks noGrp="1"/>
          </p:cNvSpPr>
          <p:nvPr>
            <p:ph type="body" sz="quarter" idx="3"/>
          </p:nvPr>
        </p:nvSpPr>
        <p:spPr>
          <a:xfrm>
            <a:off x="15379389" y="9583085"/>
            <a:ext cx="13382065" cy="3993774"/>
          </a:xfrm>
        </p:spPr>
        <p:txBody>
          <a:bodyPr anchor="b"/>
          <a:lstStyle>
            <a:lvl1pPr marL="0" indent="0">
              <a:buNone/>
              <a:defRPr sz="11000" b="1"/>
            </a:lvl1pPr>
            <a:lvl2pPr marL="2088170" indent="0">
              <a:buNone/>
              <a:defRPr sz="9100" b="1"/>
            </a:lvl2pPr>
            <a:lvl3pPr marL="4176339" indent="0">
              <a:buNone/>
              <a:defRPr sz="8200" b="1"/>
            </a:lvl3pPr>
            <a:lvl4pPr marL="6264509" indent="0">
              <a:buNone/>
              <a:defRPr sz="7300" b="1"/>
            </a:lvl4pPr>
            <a:lvl5pPr marL="8352678" indent="0">
              <a:buNone/>
              <a:defRPr sz="7300" b="1"/>
            </a:lvl5pPr>
            <a:lvl6pPr marL="10440848" indent="0">
              <a:buNone/>
              <a:defRPr sz="7300" b="1"/>
            </a:lvl6pPr>
            <a:lvl7pPr marL="12529017" indent="0">
              <a:buNone/>
              <a:defRPr sz="7300" b="1"/>
            </a:lvl7pPr>
            <a:lvl8pPr marL="14617187" indent="0">
              <a:buNone/>
              <a:defRPr sz="7300" b="1"/>
            </a:lvl8pPr>
            <a:lvl9pPr marL="16705356" indent="0">
              <a:buNone/>
              <a:defRPr sz="7300" b="1"/>
            </a:lvl9pPr>
          </a:lstStyle>
          <a:p>
            <a:pPr lvl="0"/>
            <a:r>
              <a:rPr lang="pt-PT" smtClean="0"/>
              <a:t>Click to edit Master text styles</a:t>
            </a:r>
          </a:p>
        </p:txBody>
      </p:sp>
      <p:sp>
        <p:nvSpPr>
          <p:cNvPr id="6" name="Content Placeholder 5"/>
          <p:cNvSpPr>
            <a:spLocks noGrp="1"/>
          </p:cNvSpPr>
          <p:nvPr>
            <p:ph sz="quarter" idx="4"/>
          </p:nvPr>
        </p:nvSpPr>
        <p:spPr>
          <a:xfrm>
            <a:off x="15379389" y="13576859"/>
            <a:ext cx="13382065" cy="24666281"/>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7" name="Date Placeholder 6"/>
          <p:cNvSpPr>
            <a:spLocks noGrp="1"/>
          </p:cNvSpPr>
          <p:nvPr>
            <p:ph type="dt" sz="half" idx="10"/>
          </p:nvPr>
        </p:nvSpPr>
        <p:spPr/>
        <p:txBody>
          <a:bodyPr/>
          <a:lstStyle/>
          <a:p>
            <a:fld id="{12C1A0C2-F74C-2E4F-9798-31C914B23A03}" type="datetimeFigureOut">
              <a:rPr lang="en-US" smtClean="0"/>
              <a:t>5/7/2016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F0D45C-9102-BF48-91BE-AE5977AD89FA}" type="slidenum">
              <a:rPr lang="en-US" smtClean="0"/>
              <a:t>‹#›</a:t>
            </a:fld>
            <a:endParaRPr lang="en-US"/>
          </a:p>
        </p:txBody>
      </p:sp>
    </p:spTree>
    <p:extLst>
      <p:ext uri="{BB962C8B-B14F-4D97-AF65-F5344CB8AC3E}">
        <p14:creationId xmlns:p14="http://schemas.microsoft.com/office/powerpoint/2010/main" val="2006469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lang="en-US"/>
          </a:p>
        </p:txBody>
      </p:sp>
      <p:sp>
        <p:nvSpPr>
          <p:cNvPr id="3" name="Date Placeholder 2"/>
          <p:cNvSpPr>
            <a:spLocks noGrp="1"/>
          </p:cNvSpPr>
          <p:nvPr>
            <p:ph type="dt" sz="half" idx="10"/>
          </p:nvPr>
        </p:nvSpPr>
        <p:spPr/>
        <p:txBody>
          <a:bodyPr/>
          <a:lstStyle/>
          <a:p>
            <a:fld id="{12C1A0C2-F74C-2E4F-9798-31C914B23A03}" type="datetimeFigureOut">
              <a:rPr lang="en-US" smtClean="0"/>
              <a:t>5/7/2016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F0D45C-9102-BF48-91BE-AE5977AD89FA}" type="slidenum">
              <a:rPr lang="en-US" smtClean="0"/>
              <a:t>‹#›</a:t>
            </a:fld>
            <a:endParaRPr lang="en-US"/>
          </a:p>
        </p:txBody>
      </p:sp>
    </p:spTree>
    <p:extLst>
      <p:ext uri="{BB962C8B-B14F-4D97-AF65-F5344CB8AC3E}">
        <p14:creationId xmlns:p14="http://schemas.microsoft.com/office/powerpoint/2010/main" val="4284442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C1A0C2-F74C-2E4F-9798-31C914B23A03}" type="datetimeFigureOut">
              <a:rPr lang="en-US" smtClean="0"/>
              <a:t>5/7/2016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F0D45C-9102-BF48-91BE-AE5977AD89FA}" type="slidenum">
              <a:rPr lang="en-US" smtClean="0"/>
              <a:t>‹#›</a:t>
            </a:fld>
            <a:endParaRPr lang="en-US"/>
          </a:p>
        </p:txBody>
      </p:sp>
    </p:spTree>
    <p:extLst>
      <p:ext uri="{BB962C8B-B14F-4D97-AF65-F5344CB8AC3E}">
        <p14:creationId xmlns:p14="http://schemas.microsoft.com/office/powerpoint/2010/main" val="3946007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3763" y="1704540"/>
            <a:ext cx="9960336" cy="7254205"/>
          </a:xfrm>
        </p:spPr>
        <p:txBody>
          <a:bodyPr anchor="b"/>
          <a:lstStyle>
            <a:lvl1pPr algn="l">
              <a:defRPr sz="9100" b="1"/>
            </a:lvl1pPr>
          </a:lstStyle>
          <a:p>
            <a:r>
              <a:rPr lang="pt-PT" smtClean="0"/>
              <a:t>Click to edit Master title style</a:t>
            </a:r>
            <a:endParaRPr lang="en-US"/>
          </a:p>
        </p:txBody>
      </p:sp>
      <p:sp>
        <p:nvSpPr>
          <p:cNvPr id="3" name="Content Placeholder 2"/>
          <p:cNvSpPr>
            <a:spLocks noGrp="1"/>
          </p:cNvSpPr>
          <p:nvPr>
            <p:ph idx="1"/>
          </p:nvPr>
        </p:nvSpPr>
        <p:spPr>
          <a:xfrm>
            <a:off x="11836767" y="1704543"/>
            <a:ext cx="16924685" cy="36538600"/>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Text Placeholder 3"/>
          <p:cNvSpPr>
            <a:spLocks noGrp="1"/>
          </p:cNvSpPr>
          <p:nvPr>
            <p:ph type="body" sz="half" idx="2"/>
          </p:nvPr>
        </p:nvSpPr>
        <p:spPr>
          <a:xfrm>
            <a:off x="1513763" y="8958748"/>
            <a:ext cx="9960336" cy="29284395"/>
          </a:xfrm>
        </p:spPr>
        <p:txBody>
          <a:bodyPr/>
          <a:lstStyle>
            <a:lvl1pPr marL="0" indent="0">
              <a:buNone/>
              <a:defRPr sz="6400"/>
            </a:lvl1pPr>
            <a:lvl2pPr marL="2088170" indent="0">
              <a:buNone/>
              <a:defRPr sz="5500"/>
            </a:lvl2pPr>
            <a:lvl3pPr marL="4176339" indent="0">
              <a:buNone/>
              <a:defRPr sz="4600"/>
            </a:lvl3pPr>
            <a:lvl4pPr marL="6264509" indent="0">
              <a:buNone/>
              <a:defRPr sz="4100"/>
            </a:lvl4pPr>
            <a:lvl5pPr marL="8352678" indent="0">
              <a:buNone/>
              <a:defRPr sz="4100"/>
            </a:lvl5pPr>
            <a:lvl6pPr marL="10440848" indent="0">
              <a:buNone/>
              <a:defRPr sz="4100"/>
            </a:lvl6pPr>
            <a:lvl7pPr marL="12529017" indent="0">
              <a:buNone/>
              <a:defRPr sz="4100"/>
            </a:lvl7pPr>
            <a:lvl8pPr marL="14617187" indent="0">
              <a:buNone/>
              <a:defRPr sz="4100"/>
            </a:lvl8pPr>
            <a:lvl9pPr marL="16705356" indent="0">
              <a:buNone/>
              <a:defRPr sz="4100"/>
            </a:lvl9pPr>
          </a:lstStyle>
          <a:p>
            <a:pPr lvl="0"/>
            <a:r>
              <a:rPr lang="pt-PT" smtClean="0"/>
              <a:t>Click to edit Master text styles</a:t>
            </a:r>
          </a:p>
        </p:txBody>
      </p:sp>
      <p:sp>
        <p:nvSpPr>
          <p:cNvPr id="5" name="Date Placeholder 4"/>
          <p:cNvSpPr>
            <a:spLocks noGrp="1"/>
          </p:cNvSpPr>
          <p:nvPr>
            <p:ph type="dt" sz="half" idx="10"/>
          </p:nvPr>
        </p:nvSpPr>
        <p:spPr/>
        <p:txBody>
          <a:bodyPr/>
          <a:lstStyle/>
          <a:p>
            <a:fld id="{12C1A0C2-F74C-2E4F-9798-31C914B23A03}" type="datetimeFigureOut">
              <a:rPr lang="en-US" smtClean="0"/>
              <a:t>5/7/2016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F0D45C-9102-BF48-91BE-AE5977AD89FA}" type="slidenum">
              <a:rPr lang="en-US" smtClean="0"/>
              <a:t>‹#›</a:t>
            </a:fld>
            <a:endParaRPr lang="en-US"/>
          </a:p>
        </p:txBody>
      </p:sp>
    </p:spTree>
    <p:extLst>
      <p:ext uri="{BB962C8B-B14F-4D97-AF65-F5344CB8AC3E}">
        <p14:creationId xmlns:p14="http://schemas.microsoft.com/office/powerpoint/2010/main" val="451982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4154" y="29968190"/>
            <a:ext cx="18165128" cy="3537914"/>
          </a:xfrm>
        </p:spPr>
        <p:txBody>
          <a:bodyPr anchor="b"/>
          <a:lstStyle>
            <a:lvl1pPr algn="l">
              <a:defRPr sz="9100" b="1"/>
            </a:lvl1pPr>
          </a:lstStyle>
          <a:p>
            <a:r>
              <a:rPr lang="pt-PT" smtClean="0"/>
              <a:t>Click to edit Master title style</a:t>
            </a:r>
            <a:endParaRPr lang="en-US"/>
          </a:p>
        </p:txBody>
      </p:sp>
      <p:sp>
        <p:nvSpPr>
          <p:cNvPr id="3" name="Picture Placeholder 2"/>
          <p:cNvSpPr>
            <a:spLocks noGrp="1"/>
          </p:cNvSpPr>
          <p:nvPr>
            <p:ph type="pic" idx="1"/>
          </p:nvPr>
        </p:nvSpPr>
        <p:spPr>
          <a:xfrm>
            <a:off x="5934154" y="3825305"/>
            <a:ext cx="18165128" cy="25687020"/>
          </a:xfrm>
        </p:spPr>
        <p:txBody>
          <a:bodyPr/>
          <a:lstStyle>
            <a:lvl1pPr marL="0" indent="0">
              <a:buNone/>
              <a:defRPr sz="14600"/>
            </a:lvl1pPr>
            <a:lvl2pPr marL="2088170" indent="0">
              <a:buNone/>
              <a:defRPr sz="12800"/>
            </a:lvl2pPr>
            <a:lvl3pPr marL="4176339" indent="0">
              <a:buNone/>
              <a:defRPr sz="11000"/>
            </a:lvl3pPr>
            <a:lvl4pPr marL="6264509" indent="0">
              <a:buNone/>
              <a:defRPr sz="9100"/>
            </a:lvl4pPr>
            <a:lvl5pPr marL="8352678" indent="0">
              <a:buNone/>
              <a:defRPr sz="9100"/>
            </a:lvl5pPr>
            <a:lvl6pPr marL="10440848" indent="0">
              <a:buNone/>
              <a:defRPr sz="9100"/>
            </a:lvl6pPr>
            <a:lvl7pPr marL="12529017" indent="0">
              <a:buNone/>
              <a:defRPr sz="9100"/>
            </a:lvl7pPr>
            <a:lvl8pPr marL="14617187" indent="0">
              <a:buNone/>
              <a:defRPr sz="9100"/>
            </a:lvl8pPr>
            <a:lvl9pPr marL="16705356" indent="0">
              <a:buNone/>
              <a:defRPr sz="9100"/>
            </a:lvl9pPr>
          </a:lstStyle>
          <a:p>
            <a:endParaRPr lang="en-US"/>
          </a:p>
        </p:txBody>
      </p:sp>
      <p:sp>
        <p:nvSpPr>
          <p:cNvPr id="4" name="Text Placeholder 3"/>
          <p:cNvSpPr>
            <a:spLocks noGrp="1"/>
          </p:cNvSpPr>
          <p:nvPr>
            <p:ph type="body" sz="half" idx="2"/>
          </p:nvPr>
        </p:nvSpPr>
        <p:spPr>
          <a:xfrm>
            <a:off x="5934154" y="33506104"/>
            <a:ext cx="18165128" cy="5024426"/>
          </a:xfrm>
        </p:spPr>
        <p:txBody>
          <a:bodyPr/>
          <a:lstStyle>
            <a:lvl1pPr marL="0" indent="0">
              <a:buNone/>
              <a:defRPr sz="6400"/>
            </a:lvl1pPr>
            <a:lvl2pPr marL="2088170" indent="0">
              <a:buNone/>
              <a:defRPr sz="5500"/>
            </a:lvl2pPr>
            <a:lvl3pPr marL="4176339" indent="0">
              <a:buNone/>
              <a:defRPr sz="4600"/>
            </a:lvl3pPr>
            <a:lvl4pPr marL="6264509" indent="0">
              <a:buNone/>
              <a:defRPr sz="4100"/>
            </a:lvl4pPr>
            <a:lvl5pPr marL="8352678" indent="0">
              <a:buNone/>
              <a:defRPr sz="4100"/>
            </a:lvl5pPr>
            <a:lvl6pPr marL="10440848" indent="0">
              <a:buNone/>
              <a:defRPr sz="4100"/>
            </a:lvl6pPr>
            <a:lvl7pPr marL="12529017" indent="0">
              <a:buNone/>
              <a:defRPr sz="4100"/>
            </a:lvl7pPr>
            <a:lvl8pPr marL="14617187" indent="0">
              <a:buNone/>
              <a:defRPr sz="4100"/>
            </a:lvl8pPr>
            <a:lvl9pPr marL="16705356" indent="0">
              <a:buNone/>
              <a:defRPr sz="4100"/>
            </a:lvl9pPr>
          </a:lstStyle>
          <a:p>
            <a:pPr lvl="0"/>
            <a:r>
              <a:rPr lang="pt-PT" smtClean="0"/>
              <a:t>Click to edit Master text styles</a:t>
            </a:r>
          </a:p>
        </p:txBody>
      </p:sp>
      <p:sp>
        <p:nvSpPr>
          <p:cNvPr id="5" name="Date Placeholder 4"/>
          <p:cNvSpPr>
            <a:spLocks noGrp="1"/>
          </p:cNvSpPr>
          <p:nvPr>
            <p:ph type="dt" sz="half" idx="10"/>
          </p:nvPr>
        </p:nvSpPr>
        <p:spPr/>
        <p:txBody>
          <a:bodyPr/>
          <a:lstStyle/>
          <a:p>
            <a:fld id="{12C1A0C2-F74C-2E4F-9798-31C914B23A03}" type="datetimeFigureOut">
              <a:rPr lang="en-US" smtClean="0"/>
              <a:t>5/7/2016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F0D45C-9102-BF48-91BE-AE5977AD89FA}" type="slidenum">
              <a:rPr lang="en-US" smtClean="0"/>
              <a:t>‹#›</a:t>
            </a:fld>
            <a:endParaRPr lang="en-US"/>
          </a:p>
        </p:txBody>
      </p:sp>
    </p:spTree>
    <p:extLst>
      <p:ext uri="{BB962C8B-B14F-4D97-AF65-F5344CB8AC3E}">
        <p14:creationId xmlns:p14="http://schemas.microsoft.com/office/powerpoint/2010/main" val="3829331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3761" y="1714453"/>
            <a:ext cx="27247692" cy="7135283"/>
          </a:xfrm>
          <a:prstGeom prst="rect">
            <a:avLst/>
          </a:prstGeom>
        </p:spPr>
        <p:txBody>
          <a:bodyPr vert="horz" lIns="417634" tIns="208817" rIns="417634" bIns="208817" rtlCol="0" anchor="ctr">
            <a:normAutofit/>
          </a:bodyPr>
          <a:lstStyle/>
          <a:p>
            <a:r>
              <a:rPr lang="pt-PT" smtClean="0"/>
              <a:t>Click to edit Master title style</a:t>
            </a:r>
            <a:endParaRPr lang="en-US"/>
          </a:p>
        </p:txBody>
      </p:sp>
      <p:sp>
        <p:nvSpPr>
          <p:cNvPr id="3" name="Text Placeholder 2"/>
          <p:cNvSpPr>
            <a:spLocks noGrp="1"/>
          </p:cNvSpPr>
          <p:nvPr>
            <p:ph type="body" idx="1"/>
          </p:nvPr>
        </p:nvSpPr>
        <p:spPr>
          <a:xfrm>
            <a:off x="1513761" y="9989400"/>
            <a:ext cx="27247692" cy="28253743"/>
          </a:xfrm>
          <a:prstGeom prst="rect">
            <a:avLst/>
          </a:prstGeom>
        </p:spPr>
        <p:txBody>
          <a:bodyPr vert="horz" lIns="417634" tIns="208817" rIns="417634" bIns="208817" rtlCol="0">
            <a:normAutofit/>
          </a:body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Date Placeholder 3"/>
          <p:cNvSpPr>
            <a:spLocks noGrp="1"/>
          </p:cNvSpPr>
          <p:nvPr>
            <p:ph type="dt" sz="half" idx="2"/>
          </p:nvPr>
        </p:nvSpPr>
        <p:spPr>
          <a:xfrm>
            <a:off x="1513761" y="39680106"/>
            <a:ext cx="7064216" cy="2279327"/>
          </a:xfrm>
          <a:prstGeom prst="rect">
            <a:avLst/>
          </a:prstGeom>
        </p:spPr>
        <p:txBody>
          <a:bodyPr vert="horz" lIns="417634" tIns="208817" rIns="417634" bIns="208817" rtlCol="0" anchor="ctr"/>
          <a:lstStyle>
            <a:lvl1pPr algn="l">
              <a:defRPr sz="5500">
                <a:solidFill>
                  <a:schemeClr val="tx1">
                    <a:tint val="75000"/>
                  </a:schemeClr>
                </a:solidFill>
              </a:defRPr>
            </a:lvl1pPr>
          </a:lstStyle>
          <a:p>
            <a:fld id="{12C1A0C2-F74C-2E4F-9798-31C914B23A03}" type="datetimeFigureOut">
              <a:rPr lang="en-US" smtClean="0"/>
              <a:t>5/7/2016</a:t>
            </a:fld>
            <a:endParaRPr lang="en-US"/>
          </a:p>
        </p:txBody>
      </p:sp>
      <p:sp>
        <p:nvSpPr>
          <p:cNvPr id="5" name="Footer Placeholder 4"/>
          <p:cNvSpPr>
            <a:spLocks noGrp="1"/>
          </p:cNvSpPr>
          <p:nvPr>
            <p:ph type="ftr" sz="quarter" idx="3"/>
          </p:nvPr>
        </p:nvSpPr>
        <p:spPr>
          <a:xfrm>
            <a:off x="10344031" y="39680106"/>
            <a:ext cx="9587151" cy="2279327"/>
          </a:xfrm>
          <a:prstGeom prst="rect">
            <a:avLst/>
          </a:prstGeom>
        </p:spPr>
        <p:txBody>
          <a:bodyPr vert="horz" lIns="417634" tIns="208817" rIns="417634" bIns="208817" rtlCol="0" anchor="ctr"/>
          <a:lstStyle>
            <a:lvl1pPr algn="ctr">
              <a:defRPr sz="5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1697236" y="39680106"/>
            <a:ext cx="7064216" cy="2279327"/>
          </a:xfrm>
          <a:prstGeom prst="rect">
            <a:avLst/>
          </a:prstGeom>
        </p:spPr>
        <p:txBody>
          <a:bodyPr vert="horz" lIns="417634" tIns="208817" rIns="417634" bIns="208817" rtlCol="0" anchor="ctr"/>
          <a:lstStyle>
            <a:lvl1pPr algn="r">
              <a:defRPr sz="5500">
                <a:solidFill>
                  <a:schemeClr val="tx1">
                    <a:tint val="75000"/>
                  </a:schemeClr>
                </a:solidFill>
              </a:defRPr>
            </a:lvl1pPr>
          </a:lstStyle>
          <a:p>
            <a:fld id="{B5F0D45C-9102-BF48-91BE-AE5977AD89FA}" type="slidenum">
              <a:rPr lang="en-US" smtClean="0"/>
              <a:t>‹#›</a:t>
            </a:fld>
            <a:endParaRPr lang="en-US"/>
          </a:p>
        </p:txBody>
      </p:sp>
    </p:spTree>
    <p:extLst>
      <p:ext uri="{BB962C8B-B14F-4D97-AF65-F5344CB8AC3E}">
        <p14:creationId xmlns:p14="http://schemas.microsoft.com/office/powerpoint/2010/main" val="2412964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88170" rtl="0" eaLnBrk="1" latinLnBrk="0" hangingPunct="1">
        <a:spcBef>
          <a:spcPct val="0"/>
        </a:spcBef>
        <a:buNone/>
        <a:defRPr sz="20100" kern="1200">
          <a:solidFill>
            <a:schemeClr val="tx1"/>
          </a:solidFill>
          <a:latin typeface="+mj-lt"/>
          <a:ea typeface="+mj-ea"/>
          <a:cs typeface="+mj-cs"/>
        </a:defRPr>
      </a:lvl1pPr>
    </p:titleStyle>
    <p:bodyStyle>
      <a:lvl1pPr marL="1566127" indent="-1566127" algn="l" defTabSz="2088170" rtl="0" eaLnBrk="1" latinLnBrk="0" hangingPunct="1">
        <a:spcBef>
          <a:spcPct val="20000"/>
        </a:spcBef>
        <a:buFont typeface="Arial"/>
        <a:buChar char="•"/>
        <a:defRPr sz="14600" kern="1200">
          <a:solidFill>
            <a:schemeClr val="tx1"/>
          </a:solidFill>
          <a:latin typeface="+mn-lt"/>
          <a:ea typeface="+mn-ea"/>
          <a:cs typeface="+mn-cs"/>
        </a:defRPr>
      </a:lvl1pPr>
      <a:lvl2pPr marL="3393276" indent="-1305106" algn="l" defTabSz="2088170" rtl="0" eaLnBrk="1" latinLnBrk="0" hangingPunct="1">
        <a:spcBef>
          <a:spcPct val="20000"/>
        </a:spcBef>
        <a:buFont typeface="Arial"/>
        <a:buChar char="–"/>
        <a:defRPr sz="12800" kern="1200">
          <a:solidFill>
            <a:schemeClr val="tx1"/>
          </a:solidFill>
          <a:latin typeface="+mn-lt"/>
          <a:ea typeface="+mn-ea"/>
          <a:cs typeface="+mn-cs"/>
        </a:defRPr>
      </a:lvl2pPr>
      <a:lvl3pPr marL="5220424" indent="-1044085" algn="l" defTabSz="2088170" rtl="0" eaLnBrk="1" latinLnBrk="0" hangingPunct="1">
        <a:spcBef>
          <a:spcPct val="20000"/>
        </a:spcBef>
        <a:buFont typeface="Arial"/>
        <a:buChar char="•"/>
        <a:defRPr sz="11000" kern="1200">
          <a:solidFill>
            <a:schemeClr val="tx1"/>
          </a:solidFill>
          <a:latin typeface="+mn-lt"/>
          <a:ea typeface="+mn-ea"/>
          <a:cs typeface="+mn-cs"/>
        </a:defRPr>
      </a:lvl3pPr>
      <a:lvl4pPr marL="7308593" indent="-1044085" algn="l" defTabSz="2088170" rtl="0" eaLnBrk="1" latinLnBrk="0" hangingPunct="1">
        <a:spcBef>
          <a:spcPct val="20000"/>
        </a:spcBef>
        <a:buFont typeface="Arial"/>
        <a:buChar char="–"/>
        <a:defRPr sz="9100" kern="1200">
          <a:solidFill>
            <a:schemeClr val="tx1"/>
          </a:solidFill>
          <a:latin typeface="+mn-lt"/>
          <a:ea typeface="+mn-ea"/>
          <a:cs typeface="+mn-cs"/>
        </a:defRPr>
      </a:lvl4pPr>
      <a:lvl5pPr marL="9396763" indent="-1044085" algn="l" defTabSz="2088170" rtl="0" eaLnBrk="1" latinLnBrk="0" hangingPunct="1">
        <a:spcBef>
          <a:spcPct val="20000"/>
        </a:spcBef>
        <a:buFont typeface="Arial"/>
        <a:buChar char="»"/>
        <a:defRPr sz="9100" kern="1200">
          <a:solidFill>
            <a:schemeClr val="tx1"/>
          </a:solidFill>
          <a:latin typeface="+mn-lt"/>
          <a:ea typeface="+mn-ea"/>
          <a:cs typeface="+mn-cs"/>
        </a:defRPr>
      </a:lvl5pPr>
      <a:lvl6pPr marL="11484933" indent="-1044085" algn="l" defTabSz="2088170" rtl="0" eaLnBrk="1" latinLnBrk="0" hangingPunct="1">
        <a:spcBef>
          <a:spcPct val="20000"/>
        </a:spcBef>
        <a:buFont typeface="Arial"/>
        <a:buChar char="•"/>
        <a:defRPr sz="9100" kern="1200">
          <a:solidFill>
            <a:schemeClr val="tx1"/>
          </a:solidFill>
          <a:latin typeface="+mn-lt"/>
          <a:ea typeface="+mn-ea"/>
          <a:cs typeface="+mn-cs"/>
        </a:defRPr>
      </a:lvl6pPr>
      <a:lvl7pPr marL="13573102" indent="-1044085" algn="l" defTabSz="2088170" rtl="0" eaLnBrk="1" latinLnBrk="0" hangingPunct="1">
        <a:spcBef>
          <a:spcPct val="20000"/>
        </a:spcBef>
        <a:buFont typeface="Arial"/>
        <a:buChar char="•"/>
        <a:defRPr sz="9100" kern="1200">
          <a:solidFill>
            <a:schemeClr val="tx1"/>
          </a:solidFill>
          <a:latin typeface="+mn-lt"/>
          <a:ea typeface="+mn-ea"/>
          <a:cs typeface="+mn-cs"/>
        </a:defRPr>
      </a:lvl7pPr>
      <a:lvl8pPr marL="15661272" indent="-1044085" algn="l" defTabSz="2088170" rtl="0" eaLnBrk="1" latinLnBrk="0" hangingPunct="1">
        <a:spcBef>
          <a:spcPct val="20000"/>
        </a:spcBef>
        <a:buFont typeface="Arial"/>
        <a:buChar char="•"/>
        <a:defRPr sz="9100" kern="1200">
          <a:solidFill>
            <a:schemeClr val="tx1"/>
          </a:solidFill>
          <a:latin typeface="+mn-lt"/>
          <a:ea typeface="+mn-ea"/>
          <a:cs typeface="+mn-cs"/>
        </a:defRPr>
      </a:lvl8pPr>
      <a:lvl9pPr marL="17749441" indent="-1044085" algn="l" defTabSz="2088170" rtl="0" eaLnBrk="1" latinLnBrk="0" hangingPunct="1">
        <a:spcBef>
          <a:spcPct val="20000"/>
        </a:spcBef>
        <a:buFont typeface="Arial"/>
        <a:buChar char="•"/>
        <a:defRPr sz="9100" kern="1200">
          <a:solidFill>
            <a:schemeClr val="tx1"/>
          </a:solidFill>
          <a:latin typeface="+mn-lt"/>
          <a:ea typeface="+mn-ea"/>
          <a:cs typeface="+mn-cs"/>
        </a:defRPr>
      </a:lvl9pPr>
    </p:bodyStyle>
    <p:otherStyle>
      <a:defPPr>
        <a:defRPr lang="en-US"/>
      </a:defPPr>
      <a:lvl1pPr marL="0" algn="l" defTabSz="2088170" rtl="0" eaLnBrk="1" latinLnBrk="0" hangingPunct="1">
        <a:defRPr sz="8200" kern="1200">
          <a:solidFill>
            <a:schemeClr val="tx1"/>
          </a:solidFill>
          <a:latin typeface="+mn-lt"/>
          <a:ea typeface="+mn-ea"/>
          <a:cs typeface="+mn-cs"/>
        </a:defRPr>
      </a:lvl1pPr>
      <a:lvl2pPr marL="2088170" algn="l" defTabSz="2088170" rtl="0" eaLnBrk="1" latinLnBrk="0" hangingPunct="1">
        <a:defRPr sz="8200" kern="1200">
          <a:solidFill>
            <a:schemeClr val="tx1"/>
          </a:solidFill>
          <a:latin typeface="+mn-lt"/>
          <a:ea typeface="+mn-ea"/>
          <a:cs typeface="+mn-cs"/>
        </a:defRPr>
      </a:lvl2pPr>
      <a:lvl3pPr marL="4176339" algn="l" defTabSz="2088170" rtl="0" eaLnBrk="1" latinLnBrk="0" hangingPunct="1">
        <a:defRPr sz="8200" kern="1200">
          <a:solidFill>
            <a:schemeClr val="tx1"/>
          </a:solidFill>
          <a:latin typeface="+mn-lt"/>
          <a:ea typeface="+mn-ea"/>
          <a:cs typeface="+mn-cs"/>
        </a:defRPr>
      </a:lvl3pPr>
      <a:lvl4pPr marL="6264509" algn="l" defTabSz="2088170" rtl="0" eaLnBrk="1" latinLnBrk="0" hangingPunct="1">
        <a:defRPr sz="8200" kern="1200">
          <a:solidFill>
            <a:schemeClr val="tx1"/>
          </a:solidFill>
          <a:latin typeface="+mn-lt"/>
          <a:ea typeface="+mn-ea"/>
          <a:cs typeface="+mn-cs"/>
        </a:defRPr>
      </a:lvl4pPr>
      <a:lvl5pPr marL="8352678" algn="l" defTabSz="2088170" rtl="0" eaLnBrk="1" latinLnBrk="0" hangingPunct="1">
        <a:defRPr sz="8200" kern="1200">
          <a:solidFill>
            <a:schemeClr val="tx1"/>
          </a:solidFill>
          <a:latin typeface="+mn-lt"/>
          <a:ea typeface="+mn-ea"/>
          <a:cs typeface="+mn-cs"/>
        </a:defRPr>
      </a:lvl5pPr>
      <a:lvl6pPr marL="10440848" algn="l" defTabSz="2088170" rtl="0" eaLnBrk="1" latinLnBrk="0" hangingPunct="1">
        <a:defRPr sz="8200" kern="1200">
          <a:solidFill>
            <a:schemeClr val="tx1"/>
          </a:solidFill>
          <a:latin typeface="+mn-lt"/>
          <a:ea typeface="+mn-ea"/>
          <a:cs typeface="+mn-cs"/>
        </a:defRPr>
      </a:lvl6pPr>
      <a:lvl7pPr marL="12529017" algn="l" defTabSz="2088170" rtl="0" eaLnBrk="1" latinLnBrk="0" hangingPunct="1">
        <a:defRPr sz="8200" kern="1200">
          <a:solidFill>
            <a:schemeClr val="tx1"/>
          </a:solidFill>
          <a:latin typeface="+mn-lt"/>
          <a:ea typeface="+mn-ea"/>
          <a:cs typeface="+mn-cs"/>
        </a:defRPr>
      </a:lvl7pPr>
      <a:lvl8pPr marL="14617187" algn="l" defTabSz="2088170" rtl="0" eaLnBrk="1" latinLnBrk="0" hangingPunct="1">
        <a:defRPr sz="8200" kern="1200">
          <a:solidFill>
            <a:schemeClr val="tx1"/>
          </a:solidFill>
          <a:latin typeface="+mn-lt"/>
          <a:ea typeface="+mn-ea"/>
          <a:cs typeface="+mn-cs"/>
        </a:defRPr>
      </a:lvl8pPr>
      <a:lvl9pPr marL="16705356" algn="l" defTabSz="2088170"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jp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70999" y="28824432"/>
            <a:ext cx="12508530" cy="4800571"/>
          </a:xfrm>
          <a:prstGeom prst="rect">
            <a:avLst/>
          </a:prstGeom>
        </p:spPr>
      </p:pic>
      <p:sp>
        <p:nvSpPr>
          <p:cNvPr id="6" name="TextBox 5"/>
          <p:cNvSpPr txBox="1"/>
          <p:nvPr/>
        </p:nvSpPr>
        <p:spPr>
          <a:xfrm>
            <a:off x="2082690" y="8196299"/>
            <a:ext cx="26262223" cy="4016484"/>
          </a:xfrm>
          <a:prstGeom prst="rect">
            <a:avLst/>
          </a:prstGeom>
          <a:noFill/>
        </p:spPr>
        <p:txBody>
          <a:bodyPr wrap="square" rtlCol="0">
            <a:spAutoFit/>
          </a:bodyPr>
          <a:lstStyle/>
          <a:p>
            <a:pPr>
              <a:lnSpc>
                <a:spcPct val="150000"/>
              </a:lnSpc>
            </a:pPr>
            <a:r>
              <a:rPr lang="en-US" sz="7200" b="1" dirty="0" smtClean="0"/>
              <a:t>Earth </a:t>
            </a:r>
            <a:r>
              <a:rPr lang="en-US" sz="7200" b="1" dirty="0"/>
              <a:t>models for early exploration stages</a:t>
            </a:r>
            <a:endParaRPr lang="en-US" sz="7000" b="1" dirty="0" smtClean="0"/>
          </a:p>
          <a:p>
            <a:pPr>
              <a:lnSpc>
                <a:spcPct val="150000"/>
              </a:lnSpc>
            </a:pPr>
            <a:r>
              <a:rPr lang="en-US" sz="5000" dirty="0" smtClean="0"/>
              <a:t>PETROLEUM ENGINEERING</a:t>
            </a:r>
          </a:p>
          <a:p>
            <a:pPr>
              <a:lnSpc>
                <a:spcPct val="150000"/>
              </a:lnSpc>
            </a:pPr>
            <a:r>
              <a:rPr lang="en-US" sz="5000" dirty="0" smtClean="0"/>
              <a:t>ÂNGELA PEREIRA (angela.pereira@tecnico.ulisboa.pt)</a:t>
            </a:r>
            <a:endParaRPr lang="en-US" sz="5000" dirty="0"/>
          </a:p>
        </p:txBody>
      </p:sp>
      <p:sp>
        <p:nvSpPr>
          <p:cNvPr id="7" name="TextBox 6"/>
          <p:cNvSpPr txBox="1"/>
          <p:nvPr/>
        </p:nvSpPr>
        <p:spPr>
          <a:xfrm>
            <a:off x="2082690" y="12590498"/>
            <a:ext cx="12597741" cy="6370975"/>
          </a:xfrm>
          <a:prstGeom prst="rect">
            <a:avLst/>
          </a:prstGeom>
          <a:noFill/>
        </p:spPr>
        <p:txBody>
          <a:bodyPr wrap="square" rtlCol="0">
            <a:spAutoFit/>
          </a:bodyPr>
          <a:lstStyle/>
          <a:p>
            <a:pPr algn="just"/>
            <a:r>
              <a:rPr lang="pt-PT" sz="4400" b="1" dirty="0" err="1" smtClean="0">
                <a:latin typeface="Arial" panose="020B0604020202020204" pitchFamily="34" charset="0"/>
                <a:cs typeface="Arial" panose="020B0604020202020204" pitchFamily="34" charset="0"/>
              </a:rPr>
              <a:t>Introduction</a:t>
            </a:r>
            <a:endParaRPr lang="pt-PT" sz="4400" b="1" dirty="0" smtClean="0">
              <a:latin typeface="Arial" panose="020B0604020202020204" pitchFamily="34" charset="0"/>
              <a:cs typeface="Arial" panose="020B0604020202020204" pitchFamily="34" charset="0"/>
            </a:endParaRPr>
          </a:p>
          <a:p>
            <a:pPr algn="just"/>
            <a:r>
              <a:rPr lang="en-US" sz="2600" dirty="0" smtClean="0">
                <a:latin typeface="Arial" panose="020B0604020202020204" pitchFamily="34" charset="0"/>
                <a:cs typeface="Arial" panose="020B0604020202020204" pitchFamily="34" charset="0"/>
              </a:rPr>
              <a:t>Frontier </a:t>
            </a:r>
            <a:r>
              <a:rPr lang="en-US" sz="2600" dirty="0">
                <a:latin typeface="Arial" panose="020B0604020202020204" pitchFamily="34" charset="0"/>
                <a:cs typeface="Arial" panose="020B0604020202020204" pitchFamily="34" charset="0"/>
              </a:rPr>
              <a:t>basins and unexplored areas are challenging new venture projects due to the high risk and uncertainty related to scarcity of the data. Geological knowledge of the basin and seismic data are the main support in the first stages of an </a:t>
            </a:r>
            <a:r>
              <a:rPr lang="en-US" sz="2600" dirty="0" smtClean="0">
                <a:latin typeface="Arial" panose="020B0604020202020204" pitchFamily="34" charset="0"/>
                <a:cs typeface="Arial" panose="020B0604020202020204" pitchFamily="34" charset="0"/>
              </a:rPr>
              <a:t>exploration project. </a:t>
            </a:r>
            <a:r>
              <a:rPr lang="en-US" sz="2600" dirty="0">
                <a:latin typeface="Arial" panose="020B0604020202020204" pitchFamily="34" charset="0"/>
                <a:cs typeface="Arial" panose="020B0604020202020204" pitchFamily="34" charset="0"/>
              </a:rPr>
              <a:t>All the </a:t>
            </a:r>
            <a:r>
              <a:rPr lang="en-US" sz="2600" dirty="0" smtClean="0">
                <a:latin typeface="Arial" panose="020B0604020202020204" pitchFamily="34" charset="0"/>
                <a:cs typeface="Arial" panose="020B0604020202020204" pitchFamily="34" charset="0"/>
              </a:rPr>
              <a:t>geological </a:t>
            </a:r>
            <a:r>
              <a:rPr lang="en-US" sz="2600" dirty="0">
                <a:latin typeface="Arial" panose="020B0604020202020204" pitchFamily="34" charset="0"/>
                <a:cs typeface="Arial" panose="020B0604020202020204" pitchFamily="34" charset="0"/>
              </a:rPr>
              <a:t>information, </a:t>
            </a:r>
            <a:r>
              <a:rPr lang="en-US" sz="2600" dirty="0" smtClean="0">
                <a:latin typeface="Arial" panose="020B0604020202020204" pitchFamily="34" charset="0"/>
                <a:cs typeface="Arial" panose="020B0604020202020204" pitchFamily="34" charset="0"/>
              </a:rPr>
              <a:t>obtained </a:t>
            </a:r>
            <a:r>
              <a:rPr lang="en-US" sz="2600" dirty="0">
                <a:latin typeface="Arial" panose="020B0604020202020204" pitchFamily="34" charset="0"/>
                <a:cs typeface="Arial" panose="020B0604020202020204" pitchFamily="34" charset="0"/>
              </a:rPr>
              <a:t>from analogs </a:t>
            </a:r>
            <a:r>
              <a:rPr lang="en-US" sz="2600" dirty="0" smtClean="0">
                <a:latin typeface="Arial" panose="020B0604020202020204" pitchFamily="34" charset="0"/>
                <a:cs typeface="Arial" panose="020B0604020202020204" pitchFamily="34" charset="0"/>
              </a:rPr>
              <a:t>(e.g. nearby </a:t>
            </a:r>
            <a:r>
              <a:rPr lang="en-US" sz="2600" dirty="0">
                <a:latin typeface="Arial" panose="020B0604020202020204" pitchFamily="34" charset="0"/>
                <a:cs typeface="Arial" panose="020B0604020202020204" pitchFamily="34" charset="0"/>
              </a:rPr>
              <a:t>well-log data) can be a very import information to characterize the subsurface geology of this unexplored area. </a:t>
            </a:r>
            <a:r>
              <a:rPr lang="en-US" sz="2600" dirty="0" smtClean="0">
                <a:latin typeface="Arial" panose="020B0604020202020204" pitchFamily="34" charset="0"/>
                <a:cs typeface="Arial" panose="020B0604020202020204" pitchFamily="34" charset="0"/>
              </a:rPr>
              <a:t>Seismic </a:t>
            </a:r>
            <a:r>
              <a:rPr lang="en-US" sz="2600" dirty="0">
                <a:latin typeface="Arial" panose="020B0604020202020204" pitchFamily="34" charset="0"/>
                <a:cs typeface="Arial" panose="020B0604020202020204" pitchFamily="34" charset="0"/>
              </a:rPr>
              <a:t>inversion methodologies are commonly used to generate elastic subsurface models for reservoir characterization and uncertainty assessment, based on the seismic reflection data and well-log data available</a:t>
            </a:r>
            <a:r>
              <a:rPr lang="en-US" sz="2600" dirty="0" smtClean="0">
                <a:latin typeface="Arial" panose="020B0604020202020204" pitchFamily="34" charset="0"/>
                <a:cs typeface="Arial" panose="020B0604020202020204" pitchFamily="34" charset="0"/>
              </a:rPr>
              <a:t>. </a:t>
            </a:r>
            <a:r>
              <a:rPr lang="en-US" sz="2600" dirty="0">
                <a:latin typeface="Arial" panose="020B0604020202020204" pitchFamily="34" charset="0"/>
                <a:cs typeface="Arial" panose="020B0604020202020204" pitchFamily="34" charset="0"/>
              </a:rPr>
              <a:t>The methodology presented in this work uses a geostatistical </a:t>
            </a:r>
            <a:r>
              <a:rPr lang="en-US" sz="2600" dirty="0" smtClean="0">
                <a:latin typeface="Arial" panose="020B0604020202020204" pitchFamily="34" charset="0"/>
                <a:cs typeface="Arial" panose="020B0604020202020204" pitchFamily="34" charset="0"/>
              </a:rPr>
              <a:t>seismic inverse </a:t>
            </a:r>
            <a:r>
              <a:rPr lang="en-US" sz="2600" dirty="0">
                <a:latin typeface="Arial" panose="020B0604020202020204" pitchFamily="34" charset="0"/>
                <a:cs typeface="Arial" panose="020B0604020202020204" pitchFamily="34" charset="0"/>
              </a:rPr>
              <a:t>problem without the need for well data. </a:t>
            </a:r>
            <a:r>
              <a:rPr lang="en-US" sz="2600" dirty="0" smtClean="0">
                <a:latin typeface="Arial" panose="020B0604020202020204" pitchFamily="34" charset="0"/>
                <a:cs typeface="Arial" panose="020B0604020202020204" pitchFamily="34" charset="0"/>
              </a:rPr>
              <a:t>In </a:t>
            </a:r>
            <a:r>
              <a:rPr lang="en-US" sz="2600" dirty="0">
                <a:latin typeface="Arial" panose="020B0604020202020204" pitchFamily="34" charset="0"/>
                <a:cs typeface="Arial" panose="020B0604020202020204" pitchFamily="34" charset="0"/>
              </a:rPr>
              <a:t>this work we present a new iterative geostatistical seismic inversion methodology based on the Global Stochastic Seismic Inversion algorithm (Soares et </a:t>
            </a:r>
            <a:r>
              <a:rPr lang="en-US" sz="2600" dirty="0" smtClean="0">
                <a:latin typeface="Arial" panose="020B0604020202020204" pitchFamily="34" charset="0"/>
                <a:cs typeface="Arial" panose="020B0604020202020204" pitchFamily="34" charset="0"/>
              </a:rPr>
              <a:t>al 2007</a:t>
            </a:r>
            <a:r>
              <a:rPr lang="en-US" sz="2600" dirty="0">
                <a:latin typeface="Arial" panose="020B0604020202020204" pitchFamily="34" charset="0"/>
                <a:cs typeface="Arial" panose="020B0604020202020204" pitchFamily="34" charset="0"/>
              </a:rPr>
              <a:t>; Caetano, 2009) that uses </a:t>
            </a:r>
            <a:r>
              <a:rPr lang="en-US" sz="2600" dirty="0" smtClean="0">
                <a:latin typeface="Arial" panose="020B0604020202020204" pitchFamily="34" charset="0"/>
                <a:cs typeface="Arial" panose="020B0604020202020204" pitchFamily="34" charset="0"/>
              </a:rPr>
              <a:t>geological analogs to get a priori </a:t>
            </a:r>
            <a:r>
              <a:rPr lang="en-US" sz="2600" dirty="0">
                <a:latin typeface="Arial" panose="020B0604020202020204" pitchFamily="34" charset="0"/>
                <a:cs typeface="Arial" panose="020B0604020202020204" pitchFamily="34" charset="0"/>
              </a:rPr>
              <a:t>acoustic impedance </a:t>
            </a:r>
            <a:r>
              <a:rPr lang="en-US" sz="2600" dirty="0" smtClean="0">
                <a:latin typeface="Arial" panose="020B0604020202020204" pitchFamily="34" charset="0"/>
                <a:cs typeface="Arial" panose="020B0604020202020204" pitchFamily="34" charset="0"/>
              </a:rPr>
              <a:t>(AI) distributions that are used to </a:t>
            </a:r>
            <a:r>
              <a:rPr lang="en-US" sz="2600" dirty="0">
                <a:latin typeface="Arial" panose="020B0604020202020204" pitchFamily="34" charset="0"/>
                <a:cs typeface="Arial" panose="020B0604020202020204" pitchFamily="34" charset="0"/>
              </a:rPr>
              <a:t>estimate acoustic impedance models as the result of a seismic inversion process</a:t>
            </a:r>
            <a:r>
              <a:rPr lang="en-US" sz="2600" dirty="0" smtClean="0">
                <a:latin typeface="Arial" panose="020B0604020202020204" pitchFamily="34" charset="0"/>
                <a:cs typeface="Arial" panose="020B0604020202020204" pitchFamily="34" charset="0"/>
              </a:rPr>
              <a:t>.</a:t>
            </a:r>
            <a:endParaRPr lang="en-GB" sz="2600" baseline="30000" dirty="0" smtClean="0">
              <a:latin typeface="Arial" panose="020B0604020202020204" pitchFamily="34" charset="0"/>
              <a:cs typeface="Arial" panose="020B0604020202020204" pitchFamily="34" charset="0"/>
            </a:endParaRPr>
          </a:p>
        </p:txBody>
      </p:sp>
      <p:sp>
        <p:nvSpPr>
          <p:cNvPr id="3" name="TextBox 2"/>
          <p:cNvSpPr txBox="1"/>
          <p:nvPr/>
        </p:nvSpPr>
        <p:spPr>
          <a:xfrm>
            <a:off x="15585584" y="16424367"/>
            <a:ext cx="12597741" cy="830997"/>
          </a:xfrm>
          <a:prstGeom prst="rect">
            <a:avLst/>
          </a:prstGeom>
          <a:noFill/>
        </p:spPr>
        <p:txBody>
          <a:bodyPr wrap="square" rtlCol="0">
            <a:spAutoFit/>
          </a:bodyPr>
          <a:lstStyle/>
          <a:p>
            <a:pPr algn="just"/>
            <a:r>
              <a:rPr lang="en-US" sz="2400" dirty="0" smtClean="0">
                <a:latin typeface="Arial"/>
                <a:cs typeface="Arial"/>
              </a:rPr>
              <a:t>FIGURE 3: Case study area showing the seismic data and 3 appraisal wells outside the area that were used as geological analogs.</a:t>
            </a:r>
            <a:endParaRPr lang="en-US" sz="2400" dirty="0">
              <a:latin typeface="Arial"/>
              <a:cs typeface="Arial"/>
            </a:endParaRPr>
          </a:p>
        </p:txBody>
      </p:sp>
      <p:sp>
        <p:nvSpPr>
          <p:cNvPr id="11" name="TextBox 10"/>
          <p:cNvSpPr txBox="1"/>
          <p:nvPr/>
        </p:nvSpPr>
        <p:spPr>
          <a:xfrm>
            <a:off x="2126393" y="28175855"/>
            <a:ext cx="12597741" cy="830997"/>
          </a:xfrm>
          <a:prstGeom prst="rect">
            <a:avLst/>
          </a:prstGeom>
          <a:noFill/>
        </p:spPr>
        <p:txBody>
          <a:bodyPr wrap="square" rtlCol="0">
            <a:spAutoFit/>
          </a:bodyPr>
          <a:lstStyle/>
          <a:p>
            <a:pPr algn="just"/>
            <a:r>
              <a:rPr lang="en-US" sz="2400" dirty="0" smtClean="0">
                <a:latin typeface="Arial"/>
                <a:cs typeface="Arial"/>
              </a:rPr>
              <a:t>FIGURE 1: Geological model integrating the information from the main </a:t>
            </a:r>
            <a:r>
              <a:rPr lang="en-US" sz="2400" dirty="0" err="1" smtClean="0">
                <a:latin typeface="Arial"/>
                <a:cs typeface="Arial"/>
              </a:rPr>
              <a:t>seismo</a:t>
            </a:r>
            <a:r>
              <a:rPr lang="en-US" sz="2400" dirty="0" smtClean="0">
                <a:latin typeface="Arial"/>
                <a:cs typeface="Arial"/>
              </a:rPr>
              <a:t>-stratigraphic units and the a priori acoustic impedance distributions extracted from the geological analog.</a:t>
            </a:r>
            <a:endParaRPr lang="en-US" sz="2400" dirty="0">
              <a:latin typeface="Arial"/>
              <a:cs typeface="Arial"/>
            </a:endParaRPr>
          </a:p>
        </p:txBody>
      </p:sp>
      <p:sp>
        <p:nvSpPr>
          <p:cNvPr id="12" name="TextBox 11"/>
          <p:cNvSpPr txBox="1"/>
          <p:nvPr/>
        </p:nvSpPr>
        <p:spPr>
          <a:xfrm>
            <a:off x="2082686" y="19147256"/>
            <a:ext cx="12597741" cy="4370427"/>
          </a:xfrm>
          <a:prstGeom prst="rect">
            <a:avLst/>
          </a:prstGeom>
          <a:noFill/>
        </p:spPr>
        <p:txBody>
          <a:bodyPr wrap="square" rtlCol="0">
            <a:spAutoFit/>
          </a:bodyPr>
          <a:lstStyle/>
          <a:p>
            <a:pPr algn="just"/>
            <a:r>
              <a:rPr lang="pt-PT" sz="4400" b="1" dirty="0" err="1" smtClean="0">
                <a:latin typeface="Arial" panose="020B0604020202020204" pitchFamily="34" charset="0"/>
                <a:cs typeface="Arial" panose="020B0604020202020204" pitchFamily="34" charset="0"/>
              </a:rPr>
              <a:t>Methodology</a:t>
            </a:r>
            <a:endParaRPr lang="pt-PT" sz="4400" b="1" dirty="0" smtClean="0">
              <a:latin typeface="Arial" panose="020B0604020202020204" pitchFamily="34" charset="0"/>
              <a:cs typeface="Arial" panose="020B0604020202020204" pitchFamily="34" charset="0"/>
            </a:endParaRPr>
          </a:p>
          <a:p>
            <a:pPr algn="just"/>
            <a:r>
              <a:rPr lang="en-US" sz="2600" dirty="0">
                <a:latin typeface="Arial" panose="020B0604020202020204" pitchFamily="34" charset="0"/>
                <a:cs typeface="Arial" panose="020B0604020202020204" pitchFamily="34" charset="0"/>
              </a:rPr>
              <a:t>The proposed iterative Geostatistical Seismic Inversion algorithm uses geological analog information to solve the problem of lack of data typical of unexplored areas and early stages of exploration. First it is defined a geological model </a:t>
            </a:r>
            <a:r>
              <a:rPr lang="en-US" sz="2600" dirty="0" smtClean="0">
                <a:latin typeface="Arial" panose="020B0604020202020204" pitchFamily="34" charset="0"/>
                <a:cs typeface="Arial" panose="020B0604020202020204" pitchFamily="34" charset="0"/>
              </a:rPr>
              <a:t>(Figure </a:t>
            </a:r>
            <a:r>
              <a:rPr lang="en-US" sz="2600" dirty="0">
                <a:latin typeface="Arial" panose="020B0604020202020204" pitchFamily="34" charset="0"/>
                <a:cs typeface="Arial" panose="020B0604020202020204" pitchFamily="34" charset="0"/>
              </a:rPr>
              <a:t>1</a:t>
            </a:r>
            <a:r>
              <a:rPr lang="en-US" sz="2600" dirty="0" smtClean="0">
                <a:latin typeface="Arial" panose="020B0604020202020204" pitchFamily="34" charset="0"/>
                <a:cs typeface="Arial" panose="020B0604020202020204" pitchFamily="34" charset="0"/>
              </a:rPr>
              <a:t>) </a:t>
            </a:r>
            <a:r>
              <a:rPr lang="en-US" sz="2600" dirty="0">
                <a:latin typeface="Arial" panose="020B0604020202020204" pitchFamily="34" charset="0"/>
                <a:cs typeface="Arial" panose="020B0604020202020204" pitchFamily="34" charset="0"/>
              </a:rPr>
              <a:t>of the study area with different </a:t>
            </a:r>
            <a:r>
              <a:rPr lang="en-US" sz="2600" dirty="0" err="1">
                <a:latin typeface="Arial" panose="020B0604020202020204" pitchFamily="34" charset="0"/>
                <a:cs typeface="Arial" panose="020B0604020202020204" pitchFamily="34" charset="0"/>
              </a:rPr>
              <a:t>lithofacies</a:t>
            </a:r>
            <a:r>
              <a:rPr lang="en-US" sz="2600" dirty="0">
                <a:latin typeface="Arial" panose="020B0604020202020204" pitchFamily="34" charset="0"/>
                <a:cs typeface="Arial" panose="020B0604020202020204" pitchFamily="34" charset="0"/>
              </a:rPr>
              <a:t> regions, for example by integrating seismic interpretation. After this, it is integrated in this model different a priori acoustic impedance (AI) distributions obtained from geological analogs (e.g. nearby wells) that have a geological correlation with the study area, where each distribution corresponds to the expected </a:t>
            </a:r>
            <a:r>
              <a:rPr lang="en-US" sz="2600" dirty="0" err="1">
                <a:latin typeface="Arial" panose="020B0604020202020204" pitchFamily="34" charset="0"/>
                <a:cs typeface="Arial" panose="020B0604020202020204" pitchFamily="34" charset="0"/>
              </a:rPr>
              <a:t>lithofacies</a:t>
            </a:r>
            <a:r>
              <a:rPr lang="en-US" sz="2600" dirty="0">
                <a:latin typeface="Arial" panose="020B0604020202020204" pitchFamily="34" charset="0"/>
                <a:cs typeface="Arial" panose="020B0604020202020204" pitchFamily="34" charset="0"/>
              </a:rPr>
              <a:t> for each geological </a:t>
            </a:r>
            <a:r>
              <a:rPr lang="en-US" sz="2600" dirty="0" smtClean="0">
                <a:latin typeface="Arial" panose="020B0604020202020204" pitchFamily="34" charset="0"/>
                <a:cs typeface="Arial" panose="020B0604020202020204" pitchFamily="34" charset="0"/>
              </a:rPr>
              <a:t>region. After this the method </a:t>
            </a:r>
            <a:r>
              <a:rPr lang="en-US" sz="2600" dirty="0">
                <a:latin typeface="Arial" panose="020B0604020202020204" pitchFamily="34" charset="0"/>
                <a:cs typeface="Arial" panose="020B0604020202020204" pitchFamily="34" charset="0"/>
              </a:rPr>
              <a:t>can be summarize in the following steps (Figure </a:t>
            </a:r>
            <a:r>
              <a:rPr lang="en-US" sz="2600" dirty="0" smtClean="0">
                <a:latin typeface="Arial" panose="020B0604020202020204" pitchFamily="34" charset="0"/>
                <a:cs typeface="Arial" panose="020B0604020202020204" pitchFamily="34" charset="0"/>
              </a:rPr>
              <a:t>2):</a:t>
            </a:r>
            <a:endParaRPr lang="pt-PT" sz="2600" dirty="0">
              <a:latin typeface="Arial" panose="020B0604020202020204" pitchFamily="34" charset="0"/>
              <a:cs typeface="Arial" panose="020B0604020202020204" pitchFamily="34" charset="0"/>
            </a:endParaRPr>
          </a:p>
        </p:txBody>
      </p:sp>
      <p:pic>
        <p:nvPicPr>
          <p:cNvPr id="5" name="Picture 4" descr="phd-open-day-06.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
            <a:ext cx="30337517" cy="8183307"/>
          </a:xfrm>
          <a:prstGeom prst="rect">
            <a:avLst/>
          </a:prstGeom>
        </p:spPr>
      </p:pic>
      <p:pic>
        <p:nvPicPr>
          <p:cNvPr id="8" name="Picture 7" descr="phd-open-day-07.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39886107"/>
            <a:ext cx="30337516" cy="2964080"/>
          </a:xfrm>
          <a:prstGeom prst="rect">
            <a:avLst/>
          </a:prstGeom>
        </p:spPr>
      </p:pic>
      <p:sp>
        <p:nvSpPr>
          <p:cNvPr id="16" name="TextBox 15"/>
          <p:cNvSpPr txBox="1"/>
          <p:nvPr/>
        </p:nvSpPr>
        <p:spPr>
          <a:xfrm>
            <a:off x="15645578" y="40301759"/>
            <a:ext cx="12699336" cy="1938992"/>
          </a:xfrm>
          <a:prstGeom prst="rect">
            <a:avLst/>
          </a:prstGeom>
          <a:noFill/>
        </p:spPr>
        <p:txBody>
          <a:bodyPr wrap="square" rtlCol="0">
            <a:spAutoFit/>
          </a:bodyPr>
          <a:lstStyle/>
          <a:p>
            <a:pPr>
              <a:lnSpc>
                <a:spcPct val="150000"/>
              </a:lnSpc>
            </a:pPr>
            <a:r>
              <a:rPr lang="en-US" sz="4000" dirty="0" smtClean="0"/>
              <a:t>Supervisor: </a:t>
            </a:r>
            <a:r>
              <a:rPr lang="en-US" sz="4000" dirty="0" smtClean="0"/>
              <a:t>Amilcar Soares and Leonardo </a:t>
            </a:r>
            <a:r>
              <a:rPr lang="en-US" sz="4000" dirty="0" smtClean="0"/>
              <a:t>Azevedo</a:t>
            </a:r>
          </a:p>
          <a:p>
            <a:pPr>
              <a:lnSpc>
                <a:spcPct val="150000"/>
              </a:lnSpc>
            </a:pPr>
            <a:r>
              <a:rPr lang="en-US" sz="4000" dirty="0" smtClean="0"/>
              <a:t>PhD Program: Petroleum Engineering</a:t>
            </a:r>
          </a:p>
        </p:txBody>
      </p:sp>
      <p:pic>
        <p:nvPicPr>
          <p:cNvPr id="4" name="Picture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6202734" y="20827509"/>
            <a:ext cx="11363443" cy="4787967"/>
          </a:xfrm>
          <a:prstGeom prst="rect">
            <a:avLst/>
          </a:prstGeom>
        </p:spPr>
      </p:pic>
      <p:pic>
        <p:nvPicPr>
          <p:cNvPr id="9" name="Picture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6418119" y="12399731"/>
            <a:ext cx="10740164" cy="3874366"/>
          </a:xfrm>
          <a:prstGeom prst="rect">
            <a:avLst/>
          </a:prstGeom>
        </p:spPr>
      </p:pic>
      <p:pic>
        <p:nvPicPr>
          <p:cNvPr id="14" name="Picture 1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710011" y="23573180"/>
            <a:ext cx="9519716" cy="4551582"/>
          </a:xfrm>
          <a:prstGeom prst="rect">
            <a:avLst/>
          </a:prstGeom>
        </p:spPr>
      </p:pic>
      <p:sp>
        <p:nvSpPr>
          <p:cNvPr id="20" name="TextBox 19"/>
          <p:cNvSpPr txBox="1"/>
          <p:nvPr/>
        </p:nvSpPr>
        <p:spPr>
          <a:xfrm>
            <a:off x="15585589" y="17562206"/>
            <a:ext cx="12597741" cy="3170099"/>
          </a:xfrm>
          <a:prstGeom prst="rect">
            <a:avLst/>
          </a:prstGeom>
          <a:noFill/>
        </p:spPr>
        <p:txBody>
          <a:bodyPr wrap="square" rtlCol="0">
            <a:spAutoFit/>
          </a:bodyPr>
          <a:lstStyle/>
          <a:p>
            <a:r>
              <a:rPr lang="pt-PT" sz="4400" b="1" dirty="0" err="1" smtClean="0">
                <a:latin typeface="Arial" panose="020B0604020202020204" pitchFamily="34" charset="0"/>
                <a:cs typeface="Arial" panose="020B0604020202020204" pitchFamily="34" charset="0"/>
              </a:rPr>
              <a:t>Results</a:t>
            </a:r>
            <a:r>
              <a:rPr lang="pt-PT" sz="4400" b="1" dirty="0" smtClean="0">
                <a:latin typeface="Arial" panose="020B0604020202020204" pitchFamily="34" charset="0"/>
                <a:cs typeface="Arial" panose="020B0604020202020204" pitchFamily="34" charset="0"/>
              </a:rPr>
              <a:t> </a:t>
            </a:r>
            <a:endParaRPr lang="pt-PT" sz="4400" dirty="0">
              <a:latin typeface="Arial" panose="020B0604020202020204" pitchFamily="34" charset="0"/>
              <a:cs typeface="Arial" panose="020B0604020202020204" pitchFamily="34" charset="0"/>
            </a:endParaRPr>
          </a:p>
          <a:p>
            <a:pPr algn="just"/>
            <a:r>
              <a:rPr lang="en-US" sz="2600" dirty="0">
                <a:latin typeface="Arial" panose="020B0604020202020204" pitchFamily="34" charset="0"/>
                <a:cs typeface="Arial" panose="020B0604020202020204" pitchFamily="34" charset="0"/>
              </a:rPr>
              <a:t>The method converged at the end of 6 iterations (Figure </a:t>
            </a:r>
            <a:r>
              <a:rPr lang="en-US" sz="2600" dirty="0" smtClean="0">
                <a:latin typeface="Arial" panose="020B0604020202020204" pitchFamily="34" charset="0"/>
                <a:cs typeface="Arial" panose="020B0604020202020204" pitchFamily="34" charset="0"/>
              </a:rPr>
              <a:t>4) </a:t>
            </a:r>
            <a:r>
              <a:rPr lang="en-US" sz="2600" dirty="0">
                <a:latin typeface="Arial" panose="020B0604020202020204" pitchFamily="34" charset="0"/>
                <a:cs typeface="Arial" panose="020B0604020202020204" pitchFamily="34" charset="0"/>
              </a:rPr>
              <a:t>with a global correlation coefficient between real seismic and synthetic seismogram of 0.85 (Figure </a:t>
            </a:r>
            <a:r>
              <a:rPr lang="en-US" sz="2600" dirty="0" smtClean="0">
                <a:latin typeface="Arial" panose="020B0604020202020204" pitchFamily="34" charset="0"/>
                <a:cs typeface="Arial" panose="020B0604020202020204" pitchFamily="34" charset="0"/>
              </a:rPr>
              <a:t>4). </a:t>
            </a:r>
            <a:r>
              <a:rPr lang="en-US" sz="2600" dirty="0">
                <a:latin typeface="Arial" panose="020B0604020202020204" pitchFamily="34" charset="0"/>
                <a:cs typeface="Arial" panose="020B0604020202020204" pitchFamily="34" charset="0"/>
              </a:rPr>
              <a:t>The best fit model of acoustic impedance (Figure 5) respected the initial acoustic impedance distribution and the geological features (channels) were reproduced. </a:t>
            </a:r>
            <a:r>
              <a:rPr lang="en-US" sz="2600" dirty="0" smtClean="0">
                <a:latin typeface="Arial" panose="020B0604020202020204" pitchFamily="34" charset="0"/>
                <a:cs typeface="Arial" panose="020B0604020202020204" pitchFamily="34" charset="0"/>
              </a:rPr>
              <a:t>In </a:t>
            </a:r>
            <a:r>
              <a:rPr lang="en-US" sz="2600" dirty="0">
                <a:latin typeface="Arial" panose="020B0604020202020204" pitchFamily="34" charset="0"/>
                <a:cs typeface="Arial" panose="020B0604020202020204" pitchFamily="34" charset="0"/>
              </a:rPr>
              <a:t>Figure </a:t>
            </a:r>
            <a:r>
              <a:rPr lang="en-US" sz="2600" dirty="0" smtClean="0">
                <a:latin typeface="Arial" panose="020B0604020202020204" pitchFamily="34" charset="0"/>
                <a:cs typeface="Arial" panose="020B0604020202020204" pitchFamily="34" charset="0"/>
              </a:rPr>
              <a:t>4 </a:t>
            </a:r>
            <a:r>
              <a:rPr lang="en-US" sz="2600" dirty="0">
                <a:latin typeface="Arial" panose="020B0604020202020204" pitchFamily="34" charset="0"/>
                <a:cs typeface="Arial" panose="020B0604020202020204" pitchFamily="34" charset="0"/>
              </a:rPr>
              <a:t>it is possible to see the </a:t>
            </a:r>
            <a:r>
              <a:rPr lang="en-US" sz="2600" dirty="0" smtClean="0">
                <a:latin typeface="Arial" panose="020B0604020202020204" pitchFamily="34" charset="0"/>
                <a:cs typeface="Arial" panose="020B0604020202020204" pitchFamily="34" charset="0"/>
              </a:rPr>
              <a:t>differences in seismic amplitude </a:t>
            </a:r>
            <a:r>
              <a:rPr lang="en-US" sz="2600" dirty="0">
                <a:latin typeface="Arial" panose="020B0604020202020204" pitchFamily="34" charset="0"/>
                <a:cs typeface="Arial" panose="020B0604020202020204" pitchFamily="34" charset="0"/>
              </a:rPr>
              <a:t>between the real seismic and the synthetic seismogram</a:t>
            </a:r>
            <a:r>
              <a:rPr lang="en-US" sz="2600" dirty="0" smtClean="0">
                <a:latin typeface="Arial" panose="020B0604020202020204" pitchFamily="34" charset="0"/>
                <a:cs typeface="Arial" panose="020B0604020202020204" pitchFamily="34" charset="0"/>
              </a:rPr>
              <a:t>.</a:t>
            </a:r>
          </a:p>
        </p:txBody>
      </p:sp>
      <p:pic>
        <p:nvPicPr>
          <p:cNvPr id="21" name="Picture 2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5649360" y="26417819"/>
            <a:ext cx="12581338" cy="4278728"/>
          </a:xfrm>
          <a:prstGeom prst="rect">
            <a:avLst/>
          </a:prstGeom>
        </p:spPr>
      </p:pic>
      <p:sp>
        <p:nvSpPr>
          <p:cNvPr id="22" name="TextBox 21"/>
          <p:cNvSpPr txBox="1"/>
          <p:nvPr/>
        </p:nvSpPr>
        <p:spPr>
          <a:xfrm>
            <a:off x="2081788" y="34101989"/>
            <a:ext cx="12597741" cy="5170646"/>
          </a:xfrm>
          <a:prstGeom prst="rect">
            <a:avLst/>
          </a:prstGeom>
          <a:noFill/>
        </p:spPr>
        <p:txBody>
          <a:bodyPr wrap="square" rtlCol="0">
            <a:spAutoFit/>
          </a:bodyPr>
          <a:lstStyle/>
          <a:p>
            <a:pPr algn="just"/>
            <a:r>
              <a:rPr lang="pt-PT" sz="4400" b="1" dirty="0">
                <a:latin typeface="Arial" panose="020B0604020202020204" pitchFamily="34" charset="0"/>
                <a:cs typeface="Arial" panose="020B0604020202020204" pitchFamily="34" charset="0"/>
              </a:rPr>
              <a:t>Case </a:t>
            </a:r>
            <a:r>
              <a:rPr lang="pt-PT" sz="4400" b="1" dirty="0" err="1">
                <a:latin typeface="Arial" panose="020B0604020202020204" pitchFamily="34" charset="0"/>
                <a:cs typeface="Arial" panose="020B0604020202020204" pitchFamily="34" charset="0"/>
              </a:rPr>
              <a:t>study</a:t>
            </a:r>
            <a:r>
              <a:rPr lang="pt-PT" sz="4400" b="1" dirty="0">
                <a:latin typeface="Arial" panose="020B0604020202020204" pitchFamily="34" charset="0"/>
                <a:cs typeface="Arial" panose="020B0604020202020204" pitchFamily="34" charset="0"/>
              </a:rPr>
              <a:t> </a:t>
            </a:r>
            <a:endParaRPr lang="pt-PT" sz="4400" dirty="0">
              <a:latin typeface="Arial" panose="020B0604020202020204" pitchFamily="34" charset="0"/>
              <a:cs typeface="Arial" panose="020B0604020202020204" pitchFamily="34" charset="0"/>
            </a:endParaRPr>
          </a:p>
          <a:p>
            <a:pPr algn="just"/>
            <a:r>
              <a:rPr lang="en-US" sz="2600" dirty="0">
                <a:latin typeface="Arial" panose="020B0604020202020204" pitchFamily="34" charset="0"/>
                <a:cs typeface="Arial" panose="020B0604020202020204" pitchFamily="34" charset="0"/>
              </a:rPr>
              <a:t>The methodology proposed was applied to an unexplored </a:t>
            </a:r>
            <a:r>
              <a:rPr lang="en-US" sz="2600" dirty="0" smtClean="0">
                <a:latin typeface="Arial" panose="020B0604020202020204" pitchFamily="34" charset="0"/>
                <a:cs typeface="Arial" panose="020B0604020202020204" pitchFamily="34" charset="0"/>
              </a:rPr>
              <a:t>area</a:t>
            </a:r>
            <a:r>
              <a:rPr lang="en-US" sz="2600" dirty="0">
                <a:latin typeface="Arial" panose="020B0604020202020204" pitchFamily="34" charset="0"/>
                <a:cs typeface="Arial" panose="020B0604020202020204" pitchFamily="34" charset="0"/>
              </a:rPr>
              <a:t>, </a:t>
            </a:r>
            <a:r>
              <a:rPr lang="en-US" sz="2600" dirty="0" smtClean="0">
                <a:latin typeface="Arial" panose="020B0604020202020204" pitchFamily="34" charset="0"/>
                <a:cs typeface="Arial" panose="020B0604020202020204" pitchFamily="34" charset="0"/>
              </a:rPr>
              <a:t>where the potential reservoir is expected to be in a </a:t>
            </a:r>
            <a:r>
              <a:rPr lang="en-US" sz="2600" dirty="0" err="1" smtClean="0">
                <a:latin typeface="Arial" panose="020B0604020202020204" pitchFamily="34" charset="0"/>
                <a:cs typeface="Arial" panose="020B0604020202020204" pitchFamily="34" charset="0"/>
              </a:rPr>
              <a:t>turbidite</a:t>
            </a:r>
            <a:r>
              <a:rPr lang="en-US" sz="2600" dirty="0" smtClean="0">
                <a:latin typeface="Arial" panose="020B0604020202020204" pitchFamily="34" charset="0"/>
                <a:cs typeface="Arial" panose="020B0604020202020204" pitchFamily="34" charset="0"/>
              </a:rPr>
              <a:t> system (Figure 3). The only data available were a 3D seismic post-stack volume and 3 appraisal wells outside the area, with sonic and density logs. From these two we computed the acoustic impedance log. These appraisal wells were used as geological analogs. After the creation of the geological model with the main </a:t>
            </a:r>
            <a:r>
              <a:rPr lang="en-US" sz="2600" dirty="0" err="1" smtClean="0">
                <a:latin typeface="Arial" panose="020B0604020202020204" pitchFamily="34" charset="0"/>
                <a:cs typeface="Arial" panose="020B0604020202020204" pitchFamily="34" charset="0"/>
              </a:rPr>
              <a:t>seismo</a:t>
            </a:r>
            <a:r>
              <a:rPr lang="en-US" sz="2600" dirty="0" smtClean="0">
                <a:latin typeface="Arial" panose="020B0604020202020204" pitchFamily="34" charset="0"/>
                <a:cs typeface="Arial" panose="020B0604020202020204" pitchFamily="34" charset="0"/>
              </a:rPr>
              <a:t>-stratigraphic units defining the different </a:t>
            </a:r>
            <a:r>
              <a:rPr lang="en-US" sz="2600" dirty="0" err="1" smtClean="0">
                <a:latin typeface="Arial" panose="020B0604020202020204" pitchFamily="34" charset="0"/>
                <a:cs typeface="Arial" panose="020B0604020202020204" pitchFamily="34" charset="0"/>
              </a:rPr>
              <a:t>lithofacies</a:t>
            </a:r>
            <a:r>
              <a:rPr lang="en-US" sz="2600" dirty="0" smtClean="0">
                <a:latin typeface="Arial" panose="020B0604020202020204" pitchFamily="34" charset="0"/>
                <a:cs typeface="Arial" panose="020B0604020202020204" pitchFamily="34" charset="0"/>
              </a:rPr>
              <a:t> regions, was established the correlation </a:t>
            </a:r>
            <a:r>
              <a:rPr lang="en-US" sz="2600" dirty="0">
                <a:latin typeface="Arial" panose="020B0604020202020204" pitchFamily="34" charset="0"/>
                <a:cs typeface="Arial" panose="020B0604020202020204" pitchFamily="34" charset="0"/>
              </a:rPr>
              <a:t>to the geological analogs wells and then were extracted directly from the well-logs the a priori acoustic impedance distributions correspondent to each </a:t>
            </a:r>
            <a:r>
              <a:rPr lang="en-US" sz="2600" dirty="0" err="1">
                <a:latin typeface="Arial" panose="020B0604020202020204" pitchFamily="34" charset="0"/>
                <a:cs typeface="Arial" panose="020B0604020202020204" pitchFamily="34" charset="0"/>
              </a:rPr>
              <a:t>lithofacies</a:t>
            </a:r>
            <a:r>
              <a:rPr lang="en-US" sz="2600" dirty="0">
                <a:latin typeface="Arial" panose="020B0604020202020204" pitchFamily="34" charset="0"/>
                <a:cs typeface="Arial" panose="020B0604020202020204" pitchFamily="34" charset="0"/>
              </a:rPr>
              <a:t>. The wavelet used was a statistical wavelet extracted from the seismic. The seismic inversion process was run with 6 iteration each one with 32 realizations of acoustic impedance models</a:t>
            </a:r>
            <a:r>
              <a:rPr lang="en-US" sz="2600" dirty="0" smtClean="0">
                <a:latin typeface="Arial" panose="020B0604020202020204" pitchFamily="34" charset="0"/>
                <a:cs typeface="Arial" panose="020B0604020202020204" pitchFamily="34" charset="0"/>
              </a:rPr>
              <a:t>.</a:t>
            </a:r>
            <a:endParaRPr lang="en-US" sz="2600" dirty="0">
              <a:latin typeface="Arial" panose="020B0604020202020204" pitchFamily="34" charset="0"/>
              <a:cs typeface="Arial" panose="020B0604020202020204" pitchFamily="34" charset="0"/>
            </a:endParaRPr>
          </a:p>
        </p:txBody>
      </p:sp>
      <p:sp>
        <p:nvSpPr>
          <p:cNvPr id="23" name="TextBox 22"/>
          <p:cNvSpPr txBox="1"/>
          <p:nvPr/>
        </p:nvSpPr>
        <p:spPr>
          <a:xfrm>
            <a:off x="2170999" y="33453412"/>
            <a:ext cx="12597741" cy="477054"/>
          </a:xfrm>
          <a:prstGeom prst="rect">
            <a:avLst/>
          </a:prstGeom>
          <a:noFill/>
        </p:spPr>
        <p:txBody>
          <a:bodyPr wrap="square" rtlCol="0">
            <a:spAutoFit/>
          </a:bodyPr>
          <a:lstStyle/>
          <a:p>
            <a:r>
              <a:rPr lang="en-US" sz="2400" dirty="0" smtClean="0">
                <a:latin typeface="Arial"/>
                <a:cs typeface="Arial"/>
              </a:rPr>
              <a:t>FIGURA 2: Method workflow</a:t>
            </a:r>
            <a:endParaRPr lang="en-US" sz="2400" dirty="0">
              <a:latin typeface="Arial"/>
              <a:cs typeface="Arial"/>
            </a:endParaRPr>
          </a:p>
        </p:txBody>
      </p:sp>
      <p:sp>
        <p:nvSpPr>
          <p:cNvPr id="24" name="TextBox 23"/>
          <p:cNvSpPr txBox="1"/>
          <p:nvPr/>
        </p:nvSpPr>
        <p:spPr>
          <a:xfrm>
            <a:off x="15585586" y="25618033"/>
            <a:ext cx="12597741" cy="461665"/>
          </a:xfrm>
          <a:prstGeom prst="rect">
            <a:avLst/>
          </a:prstGeom>
          <a:noFill/>
        </p:spPr>
        <p:txBody>
          <a:bodyPr wrap="square" rtlCol="0">
            <a:spAutoFit/>
          </a:bodyPr>
          <a:lstStyle/>
          <a:p>
            <a:r>
              <a:rPr lang="en-US" sz="2400" dirty="0" smtClean="0">
                <a:latin typeface="Arial"/>
                <a:cs typeface="Arial"/>
              </a:rPr>
              <a:t>FIGURE 4: Correlation between real seismic and synthetic seismogram.</a:t>
            </a:r>
            <a:endParaRPr lang="en-US" sz="2400" dirty="0">
              <a:latin typeface="Arial"/>
              <a:cs typeface="Arial"/>
            </a:endParaRPr>
          </a:p>
        </p:txBody>
      </p:sp>
      <p:sp>
        <p:nvSpPr>
          <p:cNvPr id="25" name="TextBox 24"/>
          <p:cNvSpPr txBox="1"/>
          <p:nvPr/>
        </p:nvSpPr>
        <p:spPr>
          <a:xfrm>
            <a:off x="15706091" y="30846817"/>
            <a:ext cx="12597741" cy="461665"/>
          </a:xfrm>
          <a:prstGeom prst="rect">
            <a:avLst/>
          </a:prstGeom>
          <a:noFill/>
        </p:spPr>
        <p:txBody>
          <a:bodyPr wrap="square" rtlCol="0">
            <a:spAutoFit/>
          </a:bodyPr>
          <a:lstStyle/>
          <a:p>
            <a:r>
              <a:rPr lang="en-US" sz="2400" dirty="0" smtClean="0">
                <a:latin typeface="Arial"/>
                <a:cs typeface="Arial"/>
              </a:rPr>
              <a:t>FIGURE 5: Acoustic impedance models obtained from the seismic inversion</a:t>
            </a:r>
            <a:endParaRPr lang="en-US" sz="2400" dirty="0">
              <a:latin typeface="Arial"/>
              <a:cs typeface="Arial"/>
            </a:endParaRPr>
          </a:p>
        </p:txBody>
      </p:sp>
      <p:sp>
        <p:nvSpPr>
          <p:cNvPr id="10" name="TextBox 9"/>
          <p:cNvSpPr txBox="1"/>
          <p:nvPr/>
        </p:nvSpPr>
        <p:spPr>
          <a:xfrm>
            <a:off x="15585587" y="31617431"/>
            <a:ext cx="12597741" cy="8268930"/>
          </a:xfrm>
          <a:prstGeom prst="rect">
            <a:avLst/>
          </a:prstGeom>
          <a:noFill/>
        </p:spPr>
        <p:txBody>
          <a:bodyPr wrap="square" rtlCol="0">
            <a:spAutoFit/>
          </a:bodyPr>
          <a:lstStyle/>
          <a:p>
            <a:r>
              <a:rPr lang="pt-PT" sz="4400" b="1" dirty="0" err="1" smtClean="0">
                <a:latin typeface="Arial" panose="020B0604020202020204" pitchFamily="34" charset="0"/>
                <a:cs typeface="Arial" panose="020B0604020202020204" pitchFamily="34" charset="0"/>
              </a:rPr>
              <a:t>Conclusions</a:t>
            </a:r>
            <a:r>
              <a:rPr lang="pt-PT" sz="4400" b="1" dirty="0" smtClean="0">
                <a:latin typeface="Arial" panose="020B0604020202020204" pitchFamily="34" charset="0"/>
                <a:cs typeface="Arial" panose="020B0604020202020204" pitchFamily="34" charset="0"/>
              </a:rPr>
              <a:t> </a:t>
            </a:r>
            <a:endParaRPr lang="pt-PT" sz="4400" dirty="0">
              <a:latin typeface="Arial" panose="020B0604020202020204" pitchFamily="34" charset="0"/>
              <a:cs typeface="Arial" panose="020B0604020202020204" pitchFamily="34" charset="0"/>
            </a:endParaRPr>
          </a:p>
          <a:p>
            <a:pPr algn="just"/>
            <a:r>
              <a:rPr lang="en-US" sz="2600" dirty="0">
                <a:latin typeface="Arial" panose="020B0604020202020204" pitchFamily="34" charset="0"/>
                <a:cs typeface="Arial" panose="020B0604020202020204" pitchFamily="34" charset="0"/>
              </a:rPr>
              <a:t>This </a:t>
            </a:r>
            <a:r>
              <a:rPr lang="en-US" sz="2600" dirty="0" smtClean="0">
                <a:latin typeface="Arial" panose="020B0604020202020204" pitchFamily="34" charset="0"/>
                <a:cs typeface="Arial" panose="020B0604020202020204" pitchFamily="34" charset="0"/>
              </a:rPr>
              <a:t>new seismic </a:t>
            </a:r>
            <a:r>
              <a:rPr lang="en-US" sz="2600" dirty="0">
                <a:latin typeface="Arial" panose="020B0604020202020204" pitchFamily="34" charset="0"/>
                <a:cs typeface="Arial" panose="020B0604020202020204" pitchFamily="34" charset="0"/>
              </a:rPr>
              <a:t>inversion </a:t>
            </a:r>
            <a:r>
              <a:rPr lang="en-US" sz="2600" dirty="0" smtClean="0">
                <a:latin typeface="Arial" panose="020B0604020202020204" pitchFamily="34" charset="0"/>
                <a:cs typeface="Arial" panose="020B0604020202020204" pitchFamily="34" charset="0"/>
              </a:rPr>
              <a:t>methodology, integrating </a:t>
            </a:r>
            <a:r>
              <a:rPr lang="en-US" sz="2600" dirty="0">
                <a:latin typeface="Arial" panose="020B0604020202020204" pitchFamily="34" charset="0"/>
                <a:cs typeface="Arial" panose="020B0604020202020204" pitchFamily="34" charset="0"/>
              </a:rPr>
              <a:t>seismic data with geological </a:t>
            </a:r>
            <a:r>
              <a:rPr lang="en-US" sz="2600" dirty="0" smtClean="0">
                <a:latin typeface="Arial" panose="020B0604020202020204" pitchFamily="34" charset="0"/>
                <a:cs typeface="Arial" panose="020B0604020202020204" pitchFamily="34" charset="0"/>
              </a:rPr>
              <a:t>analogs </a:t>
            </a:r>
            <a:r>
              <a:rPr lang="en-US" sz="2600" dirty="0">
                <a:latin typeface="Arial" panose="020B0604020202020204" pitchFamily="34" charset="0"/>
                <a:cs typeface="Arial" panose="020B0604020202020204" pitchFamily="34" charset="0"/>
              </a:rPr>
              <a:t>prove to be </a:t>
            </a:r>
            <a:r>
              <a:rPr lang="en-US" sz="2600" dirty="0" smtClean="0">
                <a:latin typeface="Arial" panose="020B0604020202020204" pitchFamily="34" charset="0"/>
                <a:cs typeface="Arial" panose="020B0604020202020204" pitchFamily="34" charset="0"/>
              </a:rPr>
              <a:t>valuable </a:t>
            </a:r>
            <a:r>
              <a:rPr lang="en-US" sz="2600" dirty="0">
                <a:latin typeface="Arial" panose="020B0604020202020204" pitchFamily="34" charset="0"/>
                <a:cs typeface="Arial" panose="020B0604020202020204" pitchFamily="34" charset="0"/>
              </a:rPr>
              <a:t>tool </a:t>
            </a:r>
            <a:r>
              <a:rPr lang="en-US" sz="2600" dirty="0" smtClean="0">
                <a:latin typeface="Arial" panose="020B0604020202020204" pitchFamily="34" charset="0"/>
                <a:cs typeface="Arial" panose="020B0604020202020204" pitchFamily="34" charset="0"/>
              </a:rPr>
              <a:t>to be applied on </a:t>
            </a:r>
            <a:r>
              <a:rPr lang="en-US" sz="2600" dirty="0">
                <a:latin typeface="Arial" panose="020B0604020202020204" pitchFamily="34" charset="0"/>
                <a:cs typeface="Arial" panose="020B0604020202020204" pitchFamily="34" charset="0"/>
              </a:rPr>
              <a:t>early </a:t>
            </a:r>
            <a:r>
              <a:rPr lang="en-US" sz="2600" dirty="0" smtClean="0">
                <a:latin typeface="Arial" panose="020B0604020202020204" pitchFamily="34" charset="0"/>
                <a:cs typeface="Arial" panose="020B0604020202020204" pitchFamily="34" charset="0"/>
              </a:rPr>
              <a:t>exploration stages or on </a:t>
            </a:r>
            <a:r>
              <a:rPr lang="en-US" sz="2600" dirty="0">
                <a:latin typeface="Arial" panose="020B0604020202020204" pitchFamily="34" charset="0"/>
                <a:cs typeface="Arial" panose="020B0604020202020204" pitchFamily="34" charset="0"/>
              </a:rPr>
              <a:t>unexplored areas, were normally well-log data is absent or </a:t>
            </a:r>
            <a:r>
              <a:rPr lang="en-US" sz="2600" dirty="0" smtClean="0">
                <a:latin typeface="Arial" panose="020B0604020202020204" pitchFamily="34" charset="0"/>
                <a:cs typeface="Arial" panose="020B0604020202020204" pitchFamily="34" charset="0"/>
              </a:rPr>
              <a:t>sparse. By integrating the information from geological analogs, it is possible to predict more reliable subsurface geological models, for prospect characterization and </a:t>
            </a:r>
            <a:r>
              <a:rPr lang="en-US" sz="2600" dirty="0">
                <a:latin typeface="Arial" panose="020B0604020202020204" pitchFamily="34" charset="0"/>
                <a:cs typeface="Arial" panose="020B0604020202020204" pitchFamily="34" charset="0"/>
              </a:rPr>
              <a:t>uncertainty </a:t>
            </a:r>
            <a:r>
              <a:rPr lang="en-US" sz="2600" dirty="0" smtClean="0">
                <a:latin typeface="Arial" panose="020B0604020202020204" pitchFamily="34" charset="0"/>
                <a:cs typeface="Arial" panose="020B0604020202020204" pitchFamily="34" charset="0"/>
              </a:rPr>
              <a:t>assessment. </a:t>
            </a:r>
          </a:p>
          <a:p>
            <a:pPr algn="just"/>
            <a:endParaRPr lang="en-US" sz="2800" dirty="0" smtClean="0">
              <a:latin typeface="Arial" panose="020B0604020202020204" pitchFamily="34" charset="0"/>
              <a:cs typeface="Arial" panose="020B0604020202020204" pitchFamily="34" charset="0"/>
            </a:endParaRPr>
          </a:p>
          <a:p>
            <a:r>
              <a:rPr lang="pt-PT" sz="4400" b="1" dirty="0" err="1" smtClean="0">
                <a:latin typeface="Arial" panose="020B0604020202020204" pitchFamily="34" charset="0"/>
                <a:cs typeface="Arial" panose="020B0604020202020204" pitchFamily="34" charset="0"/>
              </a:rPr>
              <a:t>Acknowledgements</a:t>
            </a:r>
            <a:r>
              <a:rPr lang="pt-PT" sz="4400" b="1" dirty="0" smtClean="0">
                <a:latin typeface="Arial" panose="020B0604020202020204" pitchFamily="34" charset="0"/>
                <a:cs typeface="Arial" panose="020B0604020202020204" pitchFamily="34" charset="0"/>
              </a:rPr>
              <a:t> </a:t>
            </a:r>
            <a:endParaRPr lang="pt-PT" sz="4400" dirty="0" smtClean="0">
              <a:latin typeface="Arial" panose="020B0604020202020204" pitchFamily="34" charset="0"/>
              <a:cs typeface="Arial" panose="020B0604020202020204" pitchFamily="34" charset="0"/>
            </a:endParaRPr>
          </a:p>
          <a:p>
            <a:pPr algn="just"/>
            <a:r>
              <a:rPr lang="en-US" sz="2600" dirty="0" smtClean="0">
                <a:latin typeface="Arial" panose="020B0604020202020204" pitchFamily="34" charset="0"/>
                <a:cs typeface="Arial" panose="020B0604020202020204" pitchFamily="34" charset="0"/>
              </a:rPr>
              <a:t>The authors would like to thank </a:t>
            </a:r>
            <a:r>
              <a:rPr lang="en-US" sz="2600" dirty="0" err="1" smtClean="0">
                <a:latin typeface="Arial" panose="020B0604020202020204" pitchFamily="34" charset="0"/>
                <a:cs typeface="Arial" panose="020B0604020202020204" pitchFamily="34" charset="0"/>
              </a:rPr>
              <a:t>Partex</a:t>
            </a:r>
            <a:r>
              <a:rPr lang="en-US" sz="2600" dirty="0" smtClean="0">
                <a:latin typeface="Arial" panose="020B0604020202020204" pitchFamily="34" charset="0"/>
                <a:cs typeface="Arial" panose="020B0604020202020204" pitchFamily="34" charset="0"/>
              </a:rPr>
              <a:t> Oil &amp; Gas, Schlumberger and CCG.</a:t>
            </a:r>
          </a:p>
          <a:p>
            <a:pPr algn="just"/>
            <a:endParaRPr lang="en-US" sz="4400" baseline="30000" dirty="0">
              <a:latin typeface="Arial" panose="020B0604020202020204" pitchFamily="34" charset="0"/>
              <a:cs typeface="Arial" panose="020B0604020202020204" pitchFamily="34" charset="0"/>
            </a:endParaRPr>
          </a:p>
          <a:p>
            <a:pPr algn="just"/>
            <a:r>
              <a:rPr lang="pt-PT" sz="3000" b="1" dirty="0" err="1" smtClean="0">
                <a:latin typeface="Arial" panose="020B0604020202020204" pitchFamily="34" charset="0"/>
                <a:cs typeface="Arial" panose="020B0604020202020204" pitchFamily="34" charset="0"/>
              </a:rPr>
              <a:t>References</a:t>
            </a:r>
            <a:endParaRPr lang="en-US" sz="3000" baseline="30000" dirty="0" smtClean="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en-US" sz="1800" dirty="0" smtClean="0">
                <a:latin typeface="Arial" panose="020B0604020202020204" pitchFamily="34" charset="0"/>
                <a:cs typeface="Arial" panose="020B0604020202020204" pitchFamily="34" charset="0"/>
              </a:rPr>
              <a:t>Caetano, H. [2009] Integration of Seismic Information in Reservoir Models: Global Stochastic Inversion, PhD thesis, </a:t>
            </a:r>
            <a:r>
              <a:rPr lang="en-US" sz="1800" dirty="0" err="1" smtClean="0">
                <a:latin typeface="Arial" panose="020B0604020202020204" pitchFamily="34" charset="0"/>
                <a:cs typeface="Arial" panose="020B0604020202020204" pitchFamily="34" charset="0"/>
              </a:rPr>
              <a:t>Instituto</a:t>
            </a:r>
            <a:r>
              <a:rPr lang="en-US" sz="1800" dirty="0" smtClean="0">
                <a:latin typeface="Arial" panose="020B0604020202020204" pitchFamily="34" charset="0"/>
                <a:cs typeface="Arial" panose="020B0604020202020204" pitchFamily="34" charset="0"/>
              </a:rPr>
              <a:t> Superior </a:t>
            </a:r>
            <a:r>
              <a:rPr lang="en-US" sz="1800" dirty="0" err="1" smtClean="0">
                <a:latin typeface="Arial" panose="020B0604020202020204" pitchFamily="34" charset="0"/>
                <a:cs typeface="Arial" panose="020B0604020202020204" pitchFamily="34" charset="0"/>
              </a:rPr>
              <a:t>Técnico</a:t>
            </a:r>
            <a:r>
              <a:rPr lang="en-US" sz="1800" dirty="0" smtClean="0">
                <a:latin typeface="Arial" panose="020B0604020202020204" pitchFamily="34" charset="0"/>
                <a:cs typeface="Arial" panose="020B0604020202020204" pitchFamily="34" charset="0"/>
              </a:rPr>
              <a:t>, University of Lisbon.</a:t>
            </a:r>
          </a:p>
          <a:p>
            <a:pPr marL="342900" indent="-342900" algn="just">
              <a:buFont typeface="Wingdings" panose="05000000000000000000" pitchFamily="2" charset="2"/>
              <a:buChar char="§"/>
            </a:pPr>
            <a:r>
              <a:rPr lang="en-US" sz="1800" dirty="0" smtClean="0">
                <a:latin typeface="Arial" panose="020B0604020202020204" pitchFamily="34" charset="0"/>
                <a:cs typeface="Arial" panose="020B0604020202020204" pitchFamily="34" charset="0"/>
              </a:rPr>
              <a:t>Pereira </a:t>
            </a:r>
            <a:r>
              <a:rPr lang="en-US" sz="1800" dirty="0">
                <a:latin typeface="Arial" panose="020B0604020202020204" pitchFamily="34" charset="0"/>
                <a:cs typeface="Arial" panose="020B0604020202020204" pitchFamily="34" charset="0"/>
              </a:rPr>
              <a:t>A., Nunes R., Azevedo L., </a:t>
            </a:r>
            <a:r>
              <a:rPr lang="en-US" sz="1800" dirty="0" err="1">
                <a:latin typeface="Arial" panose="020B0604020202020204" pitchFamily="34" charset="0"/>
                <a:cs typeface="Arial" panose="020B0604020202020204" pitchFamily="34" charset="0"/>
              </a:rPr>
              <a:t>Guerreiro</a:t>
            </a:r>
            <a:r>
              <a:rPr lang="en-US" sz="1800" dirty="0">
                <a:latin typeface="Arial" panose="020B0604020202020204" pitchFamily="34" charset="0"/>
                <a:cs typeface="Arial" panose="020B0604020202020204" pitchFamily="34" charset="0"/>
              </a:rPr>
              <a:t> L. &amp; Soares A. [2016] Seismic inversion using analogs for reservoir characterization and uncertainty assessment in early stages of exploration. Search and Discovery, </a:t>
            </a:r>
            <a:r>
              <a:rPr lang="en-US" sz="1800" i="1" dirty="0" err="1">
                <a:latin typeface="Arial" panose="020B0604020202020204" pitchFamily="34" charset="0"/>
                <a:cs typeface="Arial" panose="020B0604020202020204" pitchFamily="34" charset="0"/>
              </a:rPr>
              <a:t>Proccedings</a:t>
            </a:r>
            <a:r>
              <a:rPr lang="en-US" sz="1800" dirty="0">
                <a:latin typeface="Arial" panose="020B0604020202020204" pitchFamily="34" charset="0"/>
                <a:cs typeface="Arial" panose="020B0604020202020204" pitchFamily="34" charset="0"/>
              </a:rPr>
              <a:t> of  International Conference and Exhibition AAPG/SEG 2016 (</a:t>
            </a:r>
            <a:r>
              <a:rPr lang="en-US" sz="1800" i="1" dirty="0">
                <a:latin typeface="Arial" panose="020B0604020202020204" pitchFamily="34" charset="0"/>
                <a:cs typeface="Arial" panose="020B0604020202020204" pitchFamily="34" charset="0"/>
              </a:rPr>
              <a:t>Accepted</a:t>
            </a:r>
            <a:r>
              <a:rPr lang="en-US" sz="1800" dirty="0">
                <a:latin typeface="Arial" panose="020B0604020202020204" pitchFamily="34" charset="0"/>
                <a:cs typeface="Arial" panose="020B0604020202020204" pitchFamily="34" charset="0"/>
              </a:rPr>
              <a:t>).</a:t>
            </a:r>
          </a:p>
          <a:p>
            <a:pPr marL="342900" indent="-342900" algn="just">
              <a:buFont typeface="Wingdings" panose="05000000000000000000" pitchFamily="2" charset="2"/>
              <a:buChar char="§"/>
            </a:pPr>
            <a:r>
              <a:rPr lang="en-US" sz="1800" dirty="0">
                <a:latin typeface="Arial" panose="020B0604020202020204" pitchFamily="34" charset="0"/>
                <a:cs typeface="Arial" panose="020B0604020202020204" pitchFamily="34" charset="0"/>
              </a:rPr>
              <a:t>Pereira A., Nunes R., Azevedo L., </a:t>
            </a:r>
            <a:r>
              <a:rPr lang="en-US" sz="1800" dirty="0" err="1">
                <a:latin typeface="Arial" panose="020B0604020202020204" pitchFamily="34" charset="0"/>
                <a:cs typeface="Arial" panose="020B0604020202020204" pitchFamily="34" charset="0"/>
              </a:rPr>
              <a:t>Guerreiro</a:t>
            </a:r>
            <a:r>
              <a:rPr lang="en-US" sz="1800" dirty="0">
                <a:latin typeface="Arial" panose="020B0604020202020204" pitchFamily="34" charset="0"/>
                <a:cs typeface="Arial" panose="020B0604020202020204" pitchFamily="34" charset="0"/>
              </a:rPr>
              <a:t> L. &amp; Pereira M.J. [2015] Global Stochastic Inversion Using "Analogs-wells" and Zonal Distributions - Application to an Unexplored Area.</a:t>
            </a:r>
            <a:r>
              <a:rPr lang="en-US" sz="1800" i="1" dirty="0">
                <a:latin typeface="Arial" panose="020B0604020202020204" pitchFamily="34" charset="0"/>
                <a:cs typeface="Arial" panose="020B0604020202020204" pitchFamily="34" charset="0"/>
              </a:rPr>
              <a:t> Proceedings </a:t>
            </a:r>
            <a:r>
              <a:rPr lang="en-US" sz="1800" dirty="0">
                <a:latin typeface="Arial" panose="020B0604020202020204" pitchFamily="34" charset="0"/>
                <a:cs typeface="Arial" panose="020B0604020202020204" pitchFamily="34" charset="0"/>
              </a:rPr>
              <a:t>of EAGE 2015 Conference - Petroleum Geostatistics.</a:t>
            </a:r>
            <a:r>
              <a:rPr lang="pt-PT" sz="1800" dirty="0">
                <a:latin typeface="Arial" panose="020B0604020202020204" pitchFamily="34" charset="0"/>
                <a:cs typeface="Arial" panose="020B0604020202020204" pitchFamily="34" charset="0"/>
              </a:rPr>
              <a:t> </a:t>
            </a:r>
          </a:p>
          <a:p>
            <a:pPr marL="342900" indent="-342900" algn="just">
              <a:buFont typeface="Wingdings" panose="05000000000000000000" pitchFamily="2" charset="2"/>
              <a:buChar char="§"/>
            </a:pPr>
            <a:r>
              <a:rPr lang="en-US" sz="1800" dirty="0">
                <a:latin typeface="Arial" panose="020B0604020202020204" pitchFamily="34" charset="0"/>
                <a:cs typeface="Arial" panose="020B0604020202020204" pitchFamily="34" charset="0"/>
              </a:rPr>
              <a:t>Soares, A., Diet, J.D. &amp; </a:t>
            </a:r>
            <a:r>
              <a:rPr lang="en-US" sz="1800" dirty="0" err="1">
                <a:latin typeface="Arial" panose="020B0604020202020204" pitchFamily="34" charset="0"/>
                <a:cs typeface="Arial" panose="020B0604020202020204" pitchFamily="34" charset="0"/>
              </a:rPr>
              <a:t>Guerreiro</a:t>
            </a:r>
            <a:r>
              <a:rPr lang="en-US" sz="1800" dirty="0">
                <a:latin typeface="Arial" panose="020B0604020202020204" pitchFamily="34" charset="0"/>
                <a:cs typeface="Arial" panose="020B0604020202020204" pitchFamily="34" charset="0"/>
              </a:rPr>
              <a:t>, L. [2007] Stochastic Inversion with a Global Perturbation Method, </a:t>
            </a:r>
            <a:r>
              <a:rPr lang="en-US" sz="1800" i="1" dirty="0">
                <a:latin typeface="Arial" panose="020B0604020202020204" pitchFamily="34" charset="0"/>
                <a:cs typeface="Arial" panose="020B0604020202020204" pitchFamily="34" charset="0"/>
              </a:rPr>
              <a:t>EAGE Conference on Petroleum Geostatistics</a:t>
            </a:r>
            <a:r>
              <a:rPr lang="en-US" sz="1800" dirty="0">
                <a:latin typeface="Arial" panose="020B0604020202020204" pitchFamily="34" charset="0"/>
                <a:cs typeface="Arial" panose="020B0604020202020204" pitchFamily="34" charset="0"/>
              </a:rPr>
              <a:t>, Extended Abstracts</a:t>
            </a:r>
            <a:r>
              <a:rPr lang="en-US" sz="1800" dirty="0" smtClean="0">
                <a:latin typeface="Arial" panose="020B0604020202020204" pitchFamily="34" charset="0"/>
                <a:cs typeface="Arial" panose="020B0604020202020204" pitchFamily="34" charset="0"/>
              </a:rPr>
              <a:t>.</a:t>
            </a:r>
            <a:endParaRPr lang="en-GB" sz="1800" baseline="30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50729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6489</TotalTime>
  <Words>847</Words>
  <Application>Microsoft Office PowerPoint</Application>
  <PresentationFormat>Custom</PresentationFormat>
  <Paragraphs>30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Office Theme</vt:lpstr>
      <vt:lpstr>PowerPoint Presentation</vt:lpstr>
    </vt:vector>
  </TitlesOfParts>
  <Company>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Telma Baptista</dc:creator>
  <cp:lastModifiedBy>Amilcar Soares</cp:lastModifiedBy>
  <cp:revision>66</cp:revision>
  <dcterms:created xsi:type="dcterms:W3CDTF">2015-10-09T11:14:20Z</dcterms:created>
  <dcterms:modified xsi:type="dcterms:W3CDTF">2016-05-11T10:58:02Z</dcterms:modified>
</cp:coreProperties>
</file>